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comment1.xml" ContentType="application/vnd.openxmlformats-officedocument.presentationml.comment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 id="2147483716" r:id="rId3"/>
    <p:sldMasterId id="2147483717" r:id="rId4"/>
  </p:sldMasterIdLst>
  <p:notesMasterIdLst>
    <p:notesMasterId r:id="rId1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Lst>
  <p:sldSz cx="24384000" cy="13716000"/>
  <p:notesSz cx="6858000" cy="9144000"/>
  <p:embeddedFontLst>
    <p:embeddedFont>
      <p:font typeface="Consolas" panose="020B0609020204030204" pitchFamily="49" charset="0"/>
      <p:regular r:id="rId131"/>
      <p:bold r:id="rId132"/>
      <p:italic r:id="rId133"/>
      <p:boldItalic r:id="rId134"/>
    </p:embeddedFont>
    <p:embeddedFont>
      <p:font typeface="Gill Sans" panose="020B0604020202020204" charset="0"/>
      <p:regular r:id="rId135"/>
      <p:bold r:id="rId136"/>
    </p:embeddedFont>
    <p:embeddedFont>
      <p:font typeface="Calibri" panose="020F0502020204030204" pitchFamily="34" charset="0"/>
      <p:regular r:id="rId137"/>
      <p:bold r:id="rId138"/>
      <p:italic r:id="rId139"/>
      <p:boldItalic r:id="rId140"/>
    </p:embeddedFont>
    <p:embeddedFont>
      <p:font typeface="Helvetica Neue" panose="020B0604020202020204" charset="0"/>
      <p:regular r:id="rId141"/>
      <p:bold r:id="rId142"/>
      <p:italic r:id="rId143"/>
      <p:boldItalic r:id="rId144"/>
    </p:embeddedFont>
    <p:embeddedFont>
      <p:font typeface="Helvetica Neue Light" panose="020B0604020202020204" charset="0"/>
      <p:regular r:id="rId145"/>
      <p:bold r:id="rId146"/>
      <p:italic r:id="rId147"/>
      <p:boldItalic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egyun Jeon" initials="" lastIdx="1" clrIdx="0"/>
  <p:cmAuthor id="1" name="Sung Kim"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E5EB76-3B44-40A5-A574-1326B08479D4}">
  <a:tblStyle styleId="{FEE5EB76-3B44-40A5-A574-1326B08479D4}" styleName="Table_0">
    <a:wholeTbl>
      <a:tcTxStyle b="off" i="off">
        <a:font>
          <a:latin typeface="Helvetica Light"/>
          <a:ea typeface="Helvetica Light"/>
          <a:cs typeface="Helvetica Light"/>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D0D1D2"/>
          </a:solidFill>
        </a:fill>
      </a:tcStyle>
    </a:wholeTbl>
    <a:band1H>
      <a:tcTxStyle/>
      <a:tcStyle>
        <a:tcBdr/>
      </a:tcStyle>
    </a:band1H>
    <a:band2H>
      <a:tcTxStyle b="off" i="off"/>
      <a:tcStyle>
        <a:tcBdr/>
        <a:fill>
          <a:solidFill>
            <a:srgbClr val="DEDEDF"/>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535761"/>
          </a:solidFill>
        </a:fill>
      </a:tcStyle>
    </a:firstCol>
    <a:lastRow>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909398"/>
          </a:solidFill>
        </a:fill>
      </a:tcStyle>
    </a:lastRow>
    <a:seCell>
      <a:tcTxStyle/>
      <a:tcStyle>
        <a:tcBdr/>
      </a:tcStyle>
    </a:seCell>
    <a:swCell>
      <a:tcTxStyle/>
      <a:tcStyle>
        <a:tcBdr/>
      </a:tcStyle>
    </a:swCell>
    <a:firstRow>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767C8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6" d="100"/>
          <a:sy n="36" d="100"/>
        </p:scale>
        <p:origin x="3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3.fntdata"/><Relationship Id="rId138" Type="http://schemas.openxmlformats.org/officeDocument/2006/relationships/font" Target="fonts/font8.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font" Target="fonts/font14.fntdata"/><Relationship Id="rId149"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font" Target="fonts/font2.fntdata"/><Relationship Id="rId140" Type="http://schemas.openxmlformats.org/officeDocument/2006/relationships/font" Target="fonts/font10.fntdata"/><Relationship Id="rId145" Type="http://schemas.openxmlformats.org/officeDocument/2006/relationships/font" Target="fonts/font15.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font" Target="fonts/font5.fntdata"/><Relationship Id="rId143" Type="http://schemas.openxmlformats.org/officeDocument/2006/relationships/font" Target="fonts/font13.fntdata"/><Relationship Id="rId148" Type="http://schemas.openxmlformats.org/officeDocument/2006/relationships/font" Target="fonts/font18.fntdata"/><Relationship Id="rId15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11.fntdata"/><Relationship Id="rId14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12.fntdata"/><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4-27T09:17:47.104" idx="1">
    <p:pos x="6000" y="0"/>
    <p:text>Add figure for cost function of binary classification. We can simply separate each term into two log graphs. Each graph has zero cost value when the input 'x' and output 'y' are same.</p:text>
  </p:cm>
  <p:cm authorId="1" dt="2017-04-27T09:17:47.104" idx="1">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lnSpc>
                <a:spcPct val="117999"/>
              </a:lnSpc>
              <a:spcBef>
                <a:spcPts val="0"/>
              </a:spcBef>
              <a:buChar char="●"/>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Char char="○"/>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Char char="■"/>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Char char="●"/>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Char char="○"/>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Char char="■"/>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Char char="●"/>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Char char="○"/>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Char char="■"/>
              <a:defRPr sz="2200" b="0" i="0" u="none" strike="noStrike" cap="none">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383984368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When-should-I-use-tf-float32-vs-tf-float64-in-TensorFlo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580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2724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Shape 107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74" name="Shape 10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652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2" name="Shape 10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4493707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Shape 108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90" name="Shape 10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2355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Shape 10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98" name="Shape 10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077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05" name="Shape 1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884744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12" name="Shape 1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99145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19" name="Shape 1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774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26" name="Shape 1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9694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33" name="Shape 1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2553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40" name="Shape 1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0300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57117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47" name="Shape 1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10836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Shape 115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55" name="Shape 1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8555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61" name="Shape 1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07698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Shape 11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68" name="Shape 1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96300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77" name="Shape 1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94874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Shape 118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85" name="Shape 1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27195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Shape 1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2" name="Shape 119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4479785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7" name="Shape 11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50900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Shape 1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3" name="Shape 12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4681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Shape 1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9" name="Shape 12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8143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32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5" name="Shape 121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223329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Shape 122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21" name="Shape 1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09104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Shape 122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29" name="Shape 1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6441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37" name="Shape 1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9743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45" name="Shape 1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78029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Shape 124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50" name="Shape 1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855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396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8137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29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484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Clr>
                <a:schemeClr val="dk1"/>
              </a:buClr>
              <a:buSzPct val="110000"/>
              <a:buFont typeface="Arial"/>
              <a:buNone/>
            </a:pPr>
            <a:r>
              <a:rPr lang="en-US" sz="1000">
                <a:solidFill>
                  <a:srgbClr val="333333"/>
                </a:solidFill>
                <a:highlight>
                  <a:srgbClr val="FFFFFF"/>
                </a:highlight>
                <a:latin typeface="Arial"/>
                <a:ea typeface="Arial"/>
                <a:cs typeface="Arial"/>
                <a:sym typeface="Arial"/>
              </a:rPr>
              <a:t>For live demo with the different language: </a:t>
            </a:r>
          </a:p>
          <a:p>
            <a:pPr lvl="0">
              <a:spcBef>
                <a:spcPts val="0"/>
              </a:spcBef>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212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837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360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4678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8351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607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621732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630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0478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1737508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54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8188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43" name="Shape 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1638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107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1018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40677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845874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76563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6565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3154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993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97166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65904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708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750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13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74979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TODO: Kabjin Kwon 13 페이지 그림과 동일한 이유로 코드와 일치하는 그림으로 수정 필요</a:t>
            </a:r>
          </a:p>
        </p:txBody>
      </p:sp>
      <p:sp>
        <p:nvSpPr>
          <p:cNvPr id="545" name="Shape 5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0586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lvl="0" rtl="0">
              <a:spcBef>
                <a:spcPts val="0"/>
              </a:spcBef>
              <a:buNone/>
            </a:pPr>
            <a:r>
              <a:rPr lang="en-US" sz="1000">
                <a:solidFill>
                  <a:srgbClr val="333333"/>
                </a:solidFill>
                <a:highlight>
                  <a:srgbClr val="FFFFFF"/>
                </a:highlight>
              </a:rPr>
              <a:t>도와줍니다.”</a:t>
            </a:r>
          </a:p>
          <a:p>
            <a:pPr lvl="0" rtl="0">
              <a:spcBef>
                <a:spcPts val="0"/>
              </a:spcBef>
              <a:buNone/>
            </a:pP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“feed_dict={값}</a:t>
            </a:r>
          </a:p>
          <a:p>
            <a:pPr lvl="0" rtl="0">
              <a:spcBef>
                <a:spcPts val="0"/>
              </a:spcBef>
              <a:buClr>
                <a:schemeClr val="dk1"/>
              </a:buClr>
              <a:buSzPct val="110000"/>
              <a:buFont typeface="Arial"/>
              <a:buNone/>
            </a:pPr>
            <a:r>
              <a:rPr lang="en-US" sz="1000">
                <a:solidFill>
                  <a:srgbClr val="333333"/>
                </a:solidFill>
                <a:highlight>
                  <a:srgbClr val="FFFFFF"/>
                </a:highlight>
              </a:rPr>
              <a:t>이 문법은 run function에서 argument로 받는 특정 이름을 지칭하는 것입니다.</a:t>
            </a:r>
          </a:p>
          <a:p>
            <a:pPr lvl="0" rtl="0">
              <a:spcBef>
                <a:spcPts val="0"/>
              </a:spcBef>
              <a:buClr>
                <a:schemeClr val="dk1"/>
              </a:buClr>
              <a:buSzPct val="1100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lvl="0" rtl="0">
              <a:spcBef>
                <a:spcPts val="0"/>
              </a:spcBef>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lvl="0" rtl="0">
              <a:spcBef>
                <a:spcPts val="0"/>
              </a:spcBef>
              <a:buNone/>
            </a:pPr>
            <a:endParaRPr sz="1000">
              <a:solidFill>
                <a:srgbClr val="333333"/>
              </a:solidFill>
              <a:highlight>
                <a:srgbClr val="FFFFFF"/>
              </a:highlight>
            </a:endParaRPr>
          </a:p>
        </p:txBody>
      </p:sp>
    </p:spTree>
    <p:extLst>
      <p:ext uri="{BB962C8B-B14F-4D97-AF65-F5344CB8AC3E}">
        <p14:creationId xmlns:p14="http://schemas.microsoft.com/office/powerpoint/2010/main" val="26376979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6679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Clr>
                <a:schemeClr val="dk1"/>
              </a:buClr>
              <a:buSzPct val="1100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lvl="0" rtl="0">
              <a:spcBef>
                <a:spcPts val="0"/>
              </a:spcBef>
              <a:buClr>
                <a:schemeClr val="dk1"/>
              </a:buClr>
              <a:buSzPct val="110000"/>
              <a:buFont typeface="Arial"/>
              <a:buNone/>
            </a:pP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t = tf.Constant([1., 2., 3.])</a:t>
            </a:r>
          </a:p>
        </p:txBody>
      </p:sp>
    </p:spTree>
    <p:extLst>
      <p:ext uri="{BB962C8B-B14F-4D97-AF65-F5344CB8AC3E}">
        <p14:creationId xmlns:p14="http://schemas.microsoft.com/office/powerpoint/2010/main" val="13126085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68297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143284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u="sng">
                <a:solidFill>
                  <a:schemeClr val="hlink"/>
                </a:solidFill>
                <a:hlinkClick r:id="rId3"/>
              </a:rPr>
              <a:t>https://www.quora.com/When-should-I-use-tf-float32-vs-tf-float64-in-TensorFlow</a:t>
            </a:r>
          </a:p>
          <a:p>
            <a:pPr lvl="0" rtl="0">
              <a:spcBef>
                <a:spcPts val="0"/>
              </a:spcBef>
              <a:buNone/>
            </a:pPr>
            <a:r>
              <a:rPr lang="en-US"/>
              <a:t> </a:t>
            </a:r>
          </a:p>
          <a:p>
            <a:pPr lvl="0" rtl="0">
              <a:lnSpc>
                <a:spcPct val="115000"/>
              </a:lnSpc>
              <a:spcBef>
                <a:spcPts val="0"/>
              </a:spcBef>
              <a:buClr>
                <a:schemeClr val="dk1"/>
              </a:buClr>
              <a:buSzPct val="110000"/>
              <a:buFont typeface="Arial"/>
              <a:buNone/>
            </a:pPr>
            <a:r>
              <a:rPr lang="en-US" sz="1000" u="sng">
                <a:solidFill>
                  <a:srgbClr val="6611CC"/>
                </a:solidFill>
                <a:highlight>
                  <a:srgbClr val="F5F5F5"/>
                </a:highlight>
                <a:hlinkClick r:id="rId3"/>
              </a:rPr>
              <a:t>https://www.quora.com/When-should-I-use-tf-float32-vs-tf-float64-in-TensorFlow</a:t>
            </a:r>
          </a:p>
          <a:p>
            <a:pPr lvl="0" rtl="0">
              <a:lnSpc>
                <a:spcPct val="115000"/>
              </a:lnSpc>
              <a:spcBef>
                <a:spcPts val="0"/>
              </a:spcBef>
              <a:buClr>
                <a:schemeClr val="dk1"/>
              </a:buClr>
              <a:buSzPct val="110000"/>
              <a:buFont typeface="Arial"/>
              <a:buNone/>
            </a:pPr>
            <a:endParaRPr sz="1000" u="sng">
              <a:solidFill>
                <a:srgbClr val="6611CC"/>
              </a:solidFill>
              <a:highlight>
                <a:srgbClr val="F5F5F5"/>
              </a:highlight>
              <a:hlinkClick r:id="rId3"/>
            </a:endParaRP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아 여기에 설명이 잘 되어있네요</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큰 정확도의 차이는 없지만</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딥러닝을 할때, 많은 용량의 데이터를 사용하고 GPU메모리상 문제도 있어서 tf.float32를 주로 쓴다네요!1</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속도면이나 메모리면에서 더 좋다고 ..</a:t>
            </a:r>
          </a:p>
          <a:p>
            <a:pPr lvl="0" rtl="0">
              <a:spcBef>
                <a:spcPts val="0"/>
              </a:spcBef>
              <a:buNone/>
            </a:pPr>
            <a:r>
              <a:rPr lang="en-US" sz="1000">
                <a:solidFill>
                  <a:srgbClr val="333333"/>
                </a:solidFill>
                <a:highlight>
                  <a:srgbClr val="F5F5F5"/>
                </a:highlight>
              </a:rPr>
              <a:t>물론 정확도는 tf.float64가 더 좋지만 큰 차이는 없다하네요</a:t>
            </a:r>
          </a:p>
        </p:txBody>
      </p:sp>
    </p:spTree>
    <p:extLst>
      <p:ext uri="{BB962C8B-B14F-4D97-AF65-F5344CB8AC3E}">
        <p14:creationId xmlns:p14="http://schemas.microsoft.com/office/powerpoint/2010/main" val="1892113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91905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26" name="Shape 6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9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102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9015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2995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45" name="Shape 6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8933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51" name="Shape 6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4353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58" name="Shape 6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2840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9858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78" name="Shape 6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7093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87" name="Shape 6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01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97" name="Shape 6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4050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11" name="Shape 7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242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950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26" name="Shape 7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5879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92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1088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51" name="Shape 7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7857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59" name="Shape 7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61068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71" name="Shape 7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11276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81" name="Shape 7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1494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88" name="Shape 7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0829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96" name="Shape 7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6846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3028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133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9" name="Shape 8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885279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739183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1" name="Shape 84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27629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9207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6" name="Shape 85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93174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3" name="Shape 86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689630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9" name="Shape 86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23129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79638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17776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02" name="Shape 9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969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0334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908" name="Shape 9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9600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16" name="Shape 9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12103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8239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Clr>
                <a:schemeClr val="dk1"/>
              </a:buClr>
              <a:buSzPct val="110000"/>
              <a:buFont typeface="Arial"/>
              <a:buNone/>
            </a:pPr>
            <a:r>
              <a:rPr lang="en-US" sz="1000">
                <a:solidFill>
                  <a:srgbClr val="333333"/>
                </a:solidFill>
                <a:highlight>
                  <a:srgbClr val="FFFFFF"/>
                </a:highlight>
              </a:rPr>
              <a:t>H(X) = \frac{1}{1 + e^{-W^{T}X}} \\</a:t>
            </a:r>
          </a:p>
          <a:p>
            <a:pPr lvl="0">
              <a:spcBef>
                <a:spcPts val="0"/>
              </a:spcBef>
              <a:buClr>
                <a:schemeClr val="dk1"/>
              </a:buClr>
              <a:buSzPct val="110000"/>
              <a:buFont typeface="Arial"/>
              <a:buNone/>
            </a:pPr>
            <a:r>
              <a:rPr lang="en-US" sz="1000">
                <a:solidFill>
                  <a:srgbClr val="333333"/>
                </a:solidFill>
                <a:highlight>
                  <a:srgbClr val="FFFFFF"/>
                </a:highlight>
              </a:rPr>
              <a:t>H(X) = sigmoid(XW) = \frac{1}{1 + e^{-XW}} \\</a:t>
            </a:r>
          </a:p>
          <a:p>
            <a:pPr lvl="0" rtl="0">
              <a:spcBef>
                <a:spcPts val="0"/>
              </a:spcBef>
              <a:buClr>
                <a:schemeClr val="dk1"/>
              </a:buClr>
              <a:buSzPct val="110000"/>
              <a:buFont typeface="Arial"/>
              <a:buNone/>
            </a:pPr>
            <a:endParaRPr sz="1000">
              <a:solidFill>
                <a:srgbClr val="333333"/>
              </a:solidFill>
              <a:highlight>
                <a:srgbClr val="FFFFFF"/>
              </a:highlight>
            </a:endParaRPr>
          </a:p>
          <a:p>
            <a:pPr lvl="0" rtl="0">
              <a:spcBef>
                <a:spcPts val="0"/>
              </a:spcBef>
              <a:buClr>
                <a:schemeClr val="dk1"/>
              </a:buClr>
              <a:buSzPct val="110000"/>
              <a:buFont typeface="Arial"/>
              <a:buNone/>
            </a:pPr>
            <a:r>
              <a:rPr lang="en-US" sz="1000">
                <a:solidFill>
                  <a:srgbClr val="333333"/>
                </a:solidFill>
                <a:highlight>
                  <a:srgbClr val="FFFFFF"/>
                </a:highlight>
              </a:rPr>
              <a:t>cost(W)=-\frac{1}{m}\sum {\color{blue}y} log(H(x)) + {\color{blue}(1-y)}(log(1-H(x)) \\</a:t>
            </a:r>
          </a:p>
          <a:p>
            <a:pPr lvl="0" rtl="0">
              <a:spcBef>
                <a:spcPts val="0"/>
              </a:spcBef>
              <a:buClr>
                <a:schemeClr val="dk1"/>
              </a:buClr>
              <a:buSzPct val="110000"/>
              <a:buFont typeface="Arial"/>
              <a:buNone/>
            </a:pPr>
            <a:r>
              <a:rPr lang="en-US" sz="1000">
                <a:solidFill>
                  <a:srgbClr val="333333"/>
                </a:solidFill>
                <a:highlight>
                  <a:srgbClr val="FFFFFF"/>
                </a:highlight>
              </a:rPr>
              <a:t>W = W - \alpha\frac{\partial}{\partial W}cost(W)</a:t>
            </a:r>
          </a:p>
          <a:p>
            <a:pPr lvl="0" rtl="0">
              <a:spcBef>
                <a:spcPts val="0"/>
              </a:spcBef>
              <a:buNone/>
            </a:pPr>
            <a:endParaRPr/>
          </a:p>
        </p:txBody>
      </p:sp>
      <p:sp>
        <p:nvSpPr>
          <p:cNvPr id="929" name="Shape 9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97706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43" name="Shape 9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11609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52" name="Shape 9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07887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59" name="Shape 9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15840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68" name="Shape 9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1538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Shape 9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5" name="Shape 97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28529811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2" name="Shape 9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2138111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811499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9631351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98" name="Shape 9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68514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04" name="Shape 10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06377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P(y=i|x) = S(y_{i}) = \frac{e^{y_{i}}}{\sum_{j}e^{y_{j}}} \in (0,1)</a:t>
            </a:r>
          </a:p>
        </p:txBody>
      </p:sp>
      <p:sp>
        <p:nvSpPr>
          <p:cNvPr id="1012" name="Shape 10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9018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20" name="Shape 10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549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30" name="Shape 10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8338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39" name="Shape 10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4795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46" name="Shape 10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88521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53" name="Shape 10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4118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64" name="Shape 10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1053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833937" y="2303859"/>
            <a:ext cx="14716126" cy="4643438"/>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Gill Sans"/>
              <a:buNone/>
              <a:defRPr sz="118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833937" y="7072312"/>
            <a:ext cx="14716126" cy="1589485"/>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43"/>
        <p:cNvGrpSpPr/>
        <p:nvPr/>
      </p:nvGrpSpPr>
      <p:grpSpPr>
        <a:xfrm>
          <a:off x="0" y="0"/>
          <a:ext cx="0" cy="0"/>
          <a:chOff x="0" y="0"/>
          <a:chExt cx="0" cy="0"/>
        </a:xfrm>
      </p:grpSpPr>
      <p:sp>
        <p:nvSpPr>
          <p:cNvPr id="44" name="Shape 44"/>
          <p:cNvSpPr>
            <a:spLocks noGrp="1"/>
          </p:cNvSpPr>
          <p:nvPr>
            <p:ph type="pic" idx="2"/>
          </p:nvPr>
        </p:nvSpPr>
        <p:spPr>
          <a:xfrm>
            <a:off x="12495609" y="3661171"/>
            <a:ext cx="7500938" cy="8840392"/>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46" name="Shape 46"/>
          <p:cNvSpPr txBox="1">
            <a:spLocks noGrp="1"/>
          </p:cNvSpPr>
          <p:nvPr>
            <p:ph type="body" idx="1"/>
          </p:nvPr>
        </p:nvSpPr>
        <p:spPr>
          <a:xfrm>
            <a:off x="4387453" y="3661171"/>
            <a:ext cx="7500938" cy="8840392"/>
          </a:xfrm>
          <a:prstGeom prst="rect">
            <a:avLst/>
          </a:prstGeom>
          <a:noFill/>
          <a:ln>
            <a:noFill/>
          </a:ln>
        </p:spPr>
        <p:txBody>
          <a:bodyPr wrap="square" lIns="91425" tIns="91425" rIns="91425" bIns="91425" anchor="ctr" anchorCtr="0"/>
          <a:lstStyle>
            <a:lvl1pPr marL="465364" marR="0" lvl="0"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1pPr>
            <a:lvl2pPr marL="808264" marR="0" lvl="1"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2pPr>
            <a:lvl3pPr marL="1151164" marR="0" lvl="2"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3pPr>
            <a:lvl4pPr marL="1494064" marR="0" lvl="3"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4pPr>
            <a:lvl5pPr marL="1836964" marR="0" lvl="4"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ullets">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387453" y="1785937"/>
            <a:ext cx="15609095" cy="10144126"/>
          </a:xfrm>
          <a:prstGeom prst="rect">
            <a:avLst/>
          </a:prstGeom>
          <a:noFill/>
          <a:ln>
            <a:noFill/>
          </a:ln>
        </p:spPr>
        <p:txBody>
          <a:bodyPr wrap="square"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1pPr>
            <a:lvl2pPr marL="1061861" marR="0" lvl="1"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2pPr>
            <a:lvl3pPr marL="1506361" marR="0" lvl="2"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3pPr>
            <a:lvl4pPr marL="1950861" marR="0" lvl="3"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4pPr>
            <a:lvl5pPr marL="2395361" marR="0" lvl="4"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hoto - 3 Up">
    <p:spTree>
      <p:nvGrpSpPr>
        <p:cNvPr id="1" name="Shape 51"/>
        <p:cNvGrpSpPr/>
        <p:nvPr/>
      </p:nvGrpSpPr>
      <p:grpSpPr>
        <a:xfrm>
          <a:off x="0" y="0"/>
          <a:ext cx="0" cy="0"/>
          <a:chOff x="0" y="0"/>
          <a:chExt cx="0" cy="0"/>
        </a:xfrm>
      </p:grpSpPr>
      <p:sp>
        <p:nvSpPr>
          <p:cNvPr id="52" name="Shape 52"/>
          <p:cNvSpPr>
            <a:spLocks noGrp="1"/>
          </p:cNvSpPr>
          <p:nvPr>
            <p:ph type="pic" idx="2"/>
          </p:nvPr>
        </p:nvSpPr>
        <p:spPr>
          <a:xfrm>
            <a:off x="12495609" y="7161609"/>
            <a:ext cx="7500938" cy="5304235"/>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3" name="Shape 53"/>
          <p:cNvSpPr>
            <a:spLocks noGrp="1"/>
          </p:cNvSpPr>
          <p:nvPr>
            <p:ph type="pic" idx="3"/>
          </p:nvPr>
        </p:nvSpPr>
        <p:spPr>
          <a:xfrm>
            <a:off x="12504353" y="1250156"/>
            <a:ext cx="7500939" cy="5304235"/>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4" name="Shape 54"/>
          <p:cNvSpPr>
            <a:spLocks noGrp="1"/>
          </p:cNvSpPr>
          <p:nvPr>
            <p:ph type="pic" idx="4"/>
          </p:nvPr>
        </p:nvSpPr>
        <p:spPr>
          <a:xfrm>
            <a:off x="4387453" y="1250156"/>
            <a:ext cx="7500938" cy="11215688"/>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33937" y="8947546"/>
            <a:ext cx="14716126" cy="660798"/>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3200" b="0" i="0" u="none" strike="noStrike" cap="none">
                <a:solidFill>
                  <a:srgbClr val="000000"/>
                </a:solidFill>
                <a:latin typeface="Helvetica Neue"/>
                <a:ea typeface="Helvetica Neue"/>
                <a:cs typeface="Helvetica Neue"/>
                <a:sym typeface="Helvetica Neue"/>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body" idx="2"/>
          </p:nvPr>
        </p:nvSpPr>
        <p:spPr>
          <a:xfrm>
            <a:off x="4833937" y="6000353"/>
            <a:ext cx="14716126" cy="9652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hoto">
    <p:spTree>
      <p:nvGrpSpPr>
        <p:cNvPr id="1" name="Shape 60"/>
        <p:cNvGrpSpPr/>
        <p:nvPr/>
      </p:nvGrpSpPr>
      <p:grpSpPr>
        <a:xfrm>
          <a:off x="0" y="0"/>
          <a:ext cx="0" cy="0"/>
          <a:chOff x="0" y="0"/>
          <a:chExt cx="0" cy="0"/>
        </a:xfrm>
      </p:grpSpPr>
      <p:sp>
        <p:nvSpPr>
          <p:cNvPr id="61" name="Shape 61"/>
          <p:cNvSpPr>
            <a:spLocks noGrp="1"/>
          </p:cNvSpPr>
          <p:nvPr>
            <p:ph type="pic" idx="2"/>
          </p:nvPr>
        </p:nvSpPr>
        <p:spPr>
          <a:xfrm>
            <a:off x="3048000" y="0"/>
            <a:ext cx="18288001" cy="1371600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833937" y="357187"/>
            <a:ext cx="14716126"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0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65" name="Shape 65"/>
          <p:cNvSpPr txBox="1">
            <a:spLocks noGrp="1"/>
          </p:cNvSpPr>
          <p:nvPr>
            <p:ph type="body" idx="1"/>
          </p:nvPr>
        </p:nvSpPr>
        <p:spPr>
          <a:xfrm>
            <a:off x="4833937" y="3893343"/>
            <a:ext cx="14716126"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833937" y="357187"/>
            <a:ext cx="14716126"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8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69" name="Shape 69"/>
          <p:cNvSpPr txBox="1">
            <a:spLocks noGrp="1"/>
          </p:cNvSpPr>
          <p:nvPr>
            <p:ph type="body" idx="1"/>
          </p:nvPr>
        </p:nvSpPr>
        <p:spPr>
          <a:xfrm>
            <a:off x="4833937" y="3893343"/>
            <a:ext cx="14716126"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199322" y="610981"/>
            <a:ext cx="21978730" cy="185392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785600" y="12344400"/>
            <a:ext cx="5689600" cy="736601"/>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Gill Sans"/>
              <a:buNone/>
              <a:defRPr sz="11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80" name="Shape 80"/>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1835" y="357187"/>
            <a:ext cx="244281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84" name="Shape 84"/>
          <p:cNvSpPr txBox="1">
            <a:spLocks noGrp="1"/>
          </p:cNvSpPr>
          <p:nvPr>
            <p:ph type="body" idx="1"/>
          </p:nvPr>
        </p:nvSpPr>
        <p:spPr>
          <a:xfrm>
            <a:off x="480561" y="3893343"/>
            <a:ext cx="234225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21835" y="357187"/>
            <a:ext cx="24427671"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0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80561" y="3893343"/>
            <a:ext cx="23422877"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Shape 86"/>
        <p:cNvGrpSpPr/>
        <p:nvPr/>
      </p:nvGrpSpPr>
      <p:grpSpPr>
        <a:xfrm>
          <a:off x="0" y="0"/>
          <a:ext cx="0" cy="0"/>
          <a:chOff x="0" y="0"/>
          <a:chExt cx="0" cy="0"/>
        </a:xfrm>
      </p:grpSpPr>
      <p:sp>
        <p:nvSpPr>
          <p:cNvPr id="87" name="Shape 87"/>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90" name="Shape 90"/>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1" name="Shape 9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92"/>
        <p:cNvGrpSpPr/>
        <p:nvPr/>
      </p:nvGrpSpPr>
      <p:grpSpPr>
        <a:xfrm>
          <a:off x="0" y="0"/>
          <a:ext cx="0" cy="0"/>
          <a:chOff x="0" y="0"/>
          <a:chExt cx="0" cy="0"/>
        </a:xfrm>
      </p:grpSpPr>
      <p:sp>
        <p:nvSpPr>
          <p:cNvPr id="93" name="Shape 93"/>
          <p:cNvSpPr>
            <a:spLocks noGrp="1"/>
          </p:cNvSpPr>
          <p:nvPr>
            <p:ph type="pic" idx="2"/>
          </p:nvPr>
        </p:nvSpPr>
        <p:spPr>
          <a:xfrm>
            <a:off x="5307210" y="892968"/>
            <a:ext cx="13752000" cy="8322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4" name="Shape 94"/>
          <p:cNvSpPr txBox="1">
            <a:spLocks noGrp="1"/>
          </p:cNvSpPr>
          <p:nvPr>
            <p:ph type="title"/>
          </p:nvPr>
        </p:nvSpPr>
        <p:spPr>
          <a:xfrm>
            <a:off x="4833937" y="9447609"/>
            <a:ext cx="14715900" cy="2000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95" name="Shape 95"/>
          <p:cNvSpPr txBox="1">
            <a:spLocks noGrp="1"/>
          </p:cNvSpPr>
          <p:nvPr>
            <p:ph type="body" idx="1"/>
          </p:nvPr>
        </p:nvSpPr>
        <p:spPr>
          <a:xfrm>
            <a:off x="4833937" y="11519296"/>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11935814" y="13001625"/>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833937" y="4536281"/>
            <a:ext cx="14715900" cy="46431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100"/>
        <p:cNvGrpSpPr/>
        <p:nvPr/>
      </p:nvGrpSpPr>
      <p:grpSpPr>
        <a:xfrm>
          <a:off x="0" y="0"/>
          <a:ext cx="0" cy="0"/>
          <a:chOff x="0" y="0"/>
          <a:chExt cx="0" cy="0"/>
        </a:xfrm>
      </p:grpSpPr>
      <p:sp>
        <p:nvSpPr>
          <p:cNvPr id="101" name="Shape 101"/>
          <p:cNvSpPr>
            <a:spLocks noGrp="1"/>
          </p:cNvSpPr>
          <p:nvPr>
            <p:ph type="pic" idx="2"/>
          </p:nvPr>
        </p:nvSpPr>
        <p:spPr>
          <a:xfrm>
            <a:off x="12495609" y="892968"/>
            <a:ext cx="7500900" cy="115728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02" name="Shape 102"/>
          <p:cNvSpPr txBox="1">
            <a:spLocks noGrp="1"/>
          </p:cNvSpPr>
          <p:nvPr>
            <p:ph type="title"/>
          </p:nvPr>
        </p:nvSpPr>
        <p:spPr>
          <a:xfrm>
            <a:off x="4387453" y="892968"/>
            <a:ext cx="7500900" cy="56079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85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03" name="Shape 103"/>
          <p:cNvSpPr txBox="1">
            <a:spLocks noGrp="1"/>
          </p:cNvSpPr>
          <p:nvPr>
            <p:ph type="body" idx="1"/>
          </p:nvPr>
        </p:nvSpPr>
        <p:spPr>
          <a:xfrm>
            <a:off x="4387453" y="6697265"/>
            <a:ext cx="7500900" cy="5768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 Top">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10" name="Shape 110"/>
          <p:cNvSpPr txBox="1">
            <a:spLocks noGrp="1"/>
          </p:cNvSpPr>
          <p:nvPr>
            <p:ph type="body" idx="1"/>
          </p:nvPr>
        </p:nvSpPr>
        <p:spPr>
          <a:xfrm>
            <a:off x="4387453" y="3661171"/>
            <a:ext cx="15608700" cy="88407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112"/>
        <p:cNvGrpSpPr/>
        <p:nvPr/>
      </p:nvGrpSpPr>
      <p:grpSpPr>
        <a:xfrm>
          <a:off x="0" y="0"/>
          <a:ext cx="0" cy="0"/>
          <a:chOff x="0" y="0"/>
          <a:chExt cx="0" cy="0"/>
        </a:xfrm>
      </p:grpSpPr>
      <p:sp>
        <p:nvSpPr>
          <p:cNvPr id="113" name="Shape 113"/>
          <p:cNvSpPr>
            <a:spLocks noGrp="1"/>
          </p:cNvSpPr>
          <p:nvPr>
            <p:ph type="pic" idx="2"/>
          </p:nvPr>
        </p:nvSpPr>
        <p:spPr>
          <a:xfrm>
            <a:off x="12495609" y="3661171"/>
            <a:ext cx="7500900" cy="88407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15" name="Shape 115"/>
          <p:cNvSpPr txBox="1">
            <a:spLocks noGrp="1"/>
          </p:cNvSpPr>
          <p:nvPr>
            <p:ph type="body" idx="1"/>
          </p:nvPr>
        </p:nvSpPr>
        <p:spPr>
          <a:xfrm>
            <a:off x="4387453" y="3661171"/>
            <a:ext cx="7500900" cy="8840700"/>
          </a:xfrm>
          <a:prstGeom prst="rect">
            <a:avLst/>
          </a:prstGeom>
          <a:noFill/>
          <a:ln>
            <a:noFill/>
          </a:ln>
        </p:spPr>
        <p:txBody>
          <a:bodyPr wrap="square" lIns="91400" tIns="91400" rIns="91400" bIns="91400" anchor="ctr" anchorCtr="0"/>
          <a:lstStyle>
            <a:lvl1pPr marL="469900" marR="0" lvl="0" indent="-3048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1pPr>
            <a:lvl2pPr marL="812800" marR="0" lvl="1" indent="-3048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2pPr>
            <a:lvl3pPr marL="1155700" marR="0" lvl="2" indent="-2794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3pPr>
            <a:lvl4pPr marL="1485900" marR="0" lvl="3" indent="-2667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4pPr>
            <a:lvl5pPr marL="1828800" marR="0" lvl="4" indent="-2667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6" name="Shape 116"/>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4387453" y="1785937"/>
            <a:ext cx="15608700" cy="101439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 3 Up">
    <p:spTree>
      <p:nvGrpSpPr>
        <p:cNvPr id="1" name="Shape 120"/>
        <p:cNvGrpSpPr/>
        <p:nvPr/>
      </p:nvGrpSpPr>
      <p:grpSpPr>
        <a:xfrm>
          <a:off x="0" y="0"/>
          <a:ext cx="0" cy="0"/>
          <a:chOff x="0" y="0"/>
          <a:chExt cx="0" cy="0"/>
        </a:xfrm>
      </p:grpSpPr>
      <p:sp>
        <p:nvSpPr>
          <p:cNvPr id="121" name="Shape 121"/>
          <p:cNvSpPr>
            <a:spLocks noGrp="1"/>
          </p:cNvSpPr>
          <p:nvPr>
            <p:ph type="pic" idx="2"/>
          </p:nvPr>
        </p:nvSpPr>
        <p:spPr>
          <a:xfrm>
            <a:off x="12495609" y="7161609"/>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2" name="Shape 122"/>
          <p:cNvSpPr>
            <a:spLocks noGrp="1"/>
          </p:cNvSpPr>
          <p:nvPr>
            <p:ph type="pic" idx="3"/>
          </p:nvPr>
        </p:nvSpPr>
        <p:spPr>
          <a:xfrm>
            <a:off x="12504353" y="1250156"/>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3" name="Shape 123"/>
          <p:cNvSpPr>
            <a:spLocks noGrp="1"/>
          </p:cNvSpPr>
          <p:nvPr>
            <p:ph type="pic" idx="4"/>
          </p:nvPr>
        </p:nvSpPr>
        <p:spPr>
          <a:xfrm>
            <a:off x="4387453" y="1250156"/>
            <a:ext cx="7500900" cy="112161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Quote">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4833937" y="8947546"/>
            <a:ext cx="14715900" cy="6609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32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body" idx="2"/>
          </p:nvPr>
        </p:nvSpPr>
        <p:spPr>
          <a:xfrm>
            <a:off x="4833937" y="6000353"/>
            <a:ext cx="14715900" cy="9648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53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Photo">
    <p:spTree>
      <p:nvGrpSpPr>
        <p:cNvPr id="1" name="Shape 129"/>
        <p:cNvGrpSpPr/>
        <p:nvPr/>
      </p:nvGrpSpPr>
      <p:grpSpPr>
        <a:xfrm>
          <a:off x="0" y="0"/>
          <a:ext cx="0" cy="0"/>
          <a:chOff x="0" y="0"/>
          <a:chExt cx="0" cy="0"/>
        </a:xfrm>
      </p:grpSpPr>
      <p:sp>
        <p:nvSpPr>
          <p:cNvPr id="130" name="Shape 130"/>
          <p:cNvSpPr>
            <a:spLocks noGrp="1"/>
          </p:cNvSpPr>
          <p:nvPr>
            <p:ph type="pic" idx="2"/>
          </p:nvPr>
        </p:nvSpPr>
        <p:spPr>
          <a:xfrm>
            <a:off x="3048000" y="0"/>
            <a:ext cx="18288000" cy="13716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1" name="Shape 13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34" name="Shape 134"/>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9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38" name="Shape 138"/>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42" name="Shape 142"/>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Gill Sans"/>
              <a:buNone/>
              <a:defRPr sz="11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49" name="Shape 149"/>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0" name="Shape 150"/>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53" name="Shape 153"/>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4" name="Shape 154"/>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1835" y="357187"/>
            <a:ext cx="244281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57" name="Shape 157"/>
          <p:cNvSpPr txBox="1">
            <a:spLocks noGrp="1"/>
          </p:cNvSpPr>
          <p:nvPr>
            <p:ph type="body" idx="1"/>
          </p:nvPr>
        </p:nvSpPr>
        <p:spPr>
          <a:xfrm>
            <a:off x="480561" y="3893343"/>
            <a:ext cx="234225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4387453" y="3661171"/>
            <a:ext cx="15608700" cy="88407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Shape 163"/>
        <p:cNvGrpSpPr/>
        <p:nvPr/>
      </p:nvGrpSpPr>
      <p:grpSpPr>
        <a:xfrm>
          <a:off x="0" y="0"/>
          <a:ext cx="0" cy="0"/>
          <a:chOff x="0" y="0"/>
          <a:chExt cx="0" cy="0"/>
        </a:xfrm>
      </p:grpSpPr>
      <p:sp>
        <p:nvSpPr>
          <p:cNvPr id="164" name="Shape 16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833937" y="2303859"/>
            <a:ext cx="14716126" cy="4643438"/>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21" name="Shape 21"/>
          <p:cNvSpPr txBox="1">
            <a:spLocks noGrp="1"/>
          </p:cNvSpPr>
          <p:nvPr>
            <p:ph type="body" idx="1"/>
          </p:nvPr>
        </p:nvSpPr>
        <p:spPr>
          <a:xfrm>
            <a:off x="4833937" y="7072312"/>
            <a:ext cx="14716126" cy="1589485"/>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67" name="Shape 167"/>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9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1" name="Shape 171"/>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5" name="Shape 175"/>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176"/>
        <p:cNvGrpSpPr/>
        <p:nvPr/>
      </p:nvGrpSpPr>
      <p:grpSpPr>
        <a:xfrm>
          <a:off x="0" y="0"/>
          <a:ext cx="0" cy="0"/>
          <a:chOff x="0" y="0"/>
          <a:chExt cx="0" cy="0"/>
        </a:xfrm>
      </p:grpSpPr>
      <p:sp>
        <p:nvSpPr>
          <p:cNvPr id="177" name="Shape 177"/>
          <p:cNvSpPr>
            <a:spLocks noGrp="1"/>
          </p:cNvSpPr>
          <p:nvPr>
            <p:ph type="pic" idx="2"/>
          </p:nvPr>
        </p:nvSpPr>
        <p:spPr>
          <a:xfrm>
            <a:off x="5307210" y="892968"/>
            <a:ext cx="13752000" cy="8322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8" name="Shape 178"/>
          <p:cNvSpPr txBox="1">
            <a:spLocks noGrp="1"/>
          </p:cNvSpPr>
          <p:nvPr>
            <p:ph type="title"/>
          </p:nvPr>
        </p:nvSpPr>
        <p:spPr>
          <a:xfrm>
            <a:off x="4833937" y="9447609"/>
            <a:ext cx="14715900" cy="2000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79" name="Shape 179"/>
          <p:cNvSpPr txBox="1">
            <a:spLocks noGrp="1"/>
          </p:cNvSpPr>
          <p:nvPr>
            <p:ph type="body" idx="1"/>
          </p:nvPr>
        </p:nvSpPr>
        <p:spPr>
          <a:xfrm>
            <a:off x="4833937" y="11519296"/>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0" name="Shape 180"/>
          <p:cNvSpPr txBox="1">
            <a:spLocks noGrp="1"/>
          </p:cNvSpPr>
          <p:nvPr>
            <p:ph type="sldNum" idx="12"/>
          </p:nvPr>
        </p:nvSpPr>
        <p:spPr>
          <a:xfrm>
            <a:off x="11935814" y="13001625"/>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833937" y="4536281"/>
            <a:ext cx="14715900" cy="46431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83" name="Shape 183"/>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184"/>
        <p:cNvGrpSpPr/>
        <p:nvPr/>
      </p:nvGrpSpPr>
      <p:grpSpPr>
        <a:xfrm>
          <a:off x="0" y="0"/>
          <a:ext cx="0" cy="0"/>
          <a:chOff x="0" y="0"/>
          <a:chExt cx="0" cy="0"/>
        </a:xfrm>
      </p:grpSpPr>
      <p:sp>
        <p:nvSpPr>
          <p:cNvPr id="185" name="Shape 185"/>
          <p:cNvSpPr>
            <a:spLocks noGrp="1"/>
          </p:cNvSpPr>
          <p:nvPr>
            <p:ph type="pic" idx="2"/>
          </p:nvPr>
        </p:nvSpPr>
        <p:spPr>
          <a:xfrm>
            <a:off x="12495609" y="892968"/>
            <a:ext cx="7500900" cy="115728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6" name="Shape 186"/>
          <p:cNvSpPr txBox="1">
            <a:spLocks noGrp="1"/>
          </p:cNvSpPr>
          <p:nvPr>
            <p:ph type="title"/>
          </p:nvPr>
        </p:nvSpPr>
        <p:spPr>
          <a:xfrm>
            <a:off x="4387453" y="892968"/>
            <a:ext cx="7500900" cy="56079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85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87" name="Shape 187"/>
          <p:cNvSpPr txBox="1">
            <a:spLocks noGrp="1"/>
          </p:cNvSpPr>
          <p:nvPr>
            <p:ph type="body" idx="1"/>
          </p:nvPr>
        </p:nvSpPr>
        <p:spPr>
          <a:xfrm>
            <a:off x="4387453" y="6697265"/>
            <a:ext cx="7500900" cy="5768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 Top">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91" name="Shape 19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192"/>
        <p:cNvGrpSpPr/>
        <p:nvPr/>
      </p:nvGrpSpPr>
      <p:grpSpPr>
        <a:xfrm>
          <a:off x="0" y="0"/>
          <a:ext cx="0" cy="0"/>
          <a:chOff x="0" y="0"/>
          <a:chExt cx="0" cy="0"/>
        </a:xfrm>
      </p:grpSpPr>
      <p:sp>
        <p:nvSpPr>
          <p:cNvPr id="193" name="Shape 193"/>
          <p:cNvSpPr>
            <a:spLocks noGrp="1"/>
          </p:cNvSpPr>
          <p:nvPr>
            <p:ph type="pic" idx="2"/>
          </p:nvPr>
        </p:nvSpPr>
        <p:spPr>
          <a:xfrm>
            <a:off x="12495609" y="3661171"/>
            <a:ext cx="7500900" cy="88407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4" name="Shape 194"/>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95" name="Shape 195"/>
          <p:cNvSpPr txBox="1">
            <a:spLocks noGrp="1"/>
          </p:cNvSpPr>
          <p:nvPr>
            <p:ph type="body" idx="1"/>
          </p:nvPr>
        </p:nvSpPr>
        <p:spPr>
          <a:xfrm>
            <a:off x="4387453" y="3661171"/>
            <a:ext cx="7500900" cy="8840700"/>
          </a:xfrm>
          <a:prstGeom prst="rect">
            <a:avLst/>
          </a:prstGeom>
          <a:noFill/>
          <a:ln>
            <a:noFill/>
          </a:ln>
        </p:spPr>
        <p:txBody>
          <a:bodyPr wrap="square" lIns="91400" tIns="91400" rIns="91400" bIns="91400" anchor="ctr" anchorCtr="0"/>
          <a:lstStyle>
            <a:lvl1pPr marL="469900" marR="0" lvl="0" indent="-3048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1pPr>
            <a:lvl2pPr marL="812800" marR="0" lvl="1" indent="-3048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2pPr>
            <a:lvl3pPr marL="1155700" marR="0" lvl="2" indent="-2794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3pPr>
            <a:lvl4pPr marL="1485900" marR="0" lvl="3" indent="-2667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4pPr>
            <a:lvl5pPr marL="1828800" marR="0" lvl="4" indent="-2667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ullets">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4387453" y="1785937"/>
            <a:ext cx="15608700" cy="101439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9" name="Shape 19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Photo - 3 Up">
    <p:spTree>
      <p:nvGrpSpPr>
        <p:cNvPr id="1" name="Shape 200"/>
        <p:cNvGrpSpPr/>
        <p:nvPr/>
      </p:nvGrpSpPr>
      <p:grpSpPr>
        <a:xfrm>
          <a:off x="0" y="0"/>
          <a:ext cx="0" cy="0"/>
          <a:chOff x="0" y="0"/>
          <a:chExt cx="0" cy="0"/>
        </a:xfrm>
      </p:grpSpPr>
      <p:sp>
        <p:nvSpPr>
          <p:cNvPr id="201" name="Shape 201"/>
          <p:cNvSpPr>
            <a:spLocks noGrp="1"/>
          </p:cNvSpPr>
          <p:nvPr>
            <p:ph type="pic" idx="2"/>
          </p:nvPr>
        </p:nvSpPr>
        <p:spPr>
          <a:xfrm>
            <a:off x="12495609" y="7161609"/>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2" name="Shape 202"/>
          <p:cNvSpPr>
            <a:spLocks noGrp="1"/>
          </p:cNvSpPr>
          <p:nvPr>
            <p:ph type="pic" idx="3"/>
          </p:nvPr>
        </p:nvSpPr>
        <p:spPr>
          <a:xfrm>
            <a:off x="12504353" y="1250156"/>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3" name="Shape 203"/>
          <p:cNvSpPr>
            <a:spLocks noGrp="1"/>
          </p:cNvSpPr>
          <p:nvPr>
            <p:ph type="pic" idx="4"/>
          </p:nvPr>
        </p:nvSpPr>
        <p:spPr>
          <a:xfrm>
            <a:off x="4387453" y="1250156"/>
            <a:ext cx="7500900" cy="112161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4" name="Shape 20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5307210" y="892968"/>
            <a:ext cx="13751720" cy="832247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title"/>
          </p:nvPr>
        </p:nvSpPr>
        <p:spPr>
          <a:xfrm>
            <a:off x="4833937" y="9447609"/>
            <a:ext cx="14716126" cy="2000251"/>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833937" y="11519296"/>
            <a:ext cx="14716126" cy="158948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11935814" y="13001625"/>
            <a:ext cx="494513" cy="5111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4833937" y="8947546"/>
            <a:ext cx="14715900" cy="6609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32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7" name="Shape 207"/>
          <p:cNvSpPr txBox="1">
            <a:spLocks noGrp="1"/>
          </p:cNvSpPr>
          <p:nvPr>
            <p:ph type="body" idx="2"/>
          </p:nvPr>
        </p:nvSpPr>
        <p:spPr>
          <a:xfrm>
            <a:off x="4833937" y="6000353"/>
            <a:ext cx="14715900" cy="9648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Noto Sans Symbols"/>
              <a:buNone/>
              <a:defRPr sz="53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Photo">
    <p:spTree>
      <p:nvGrpSpPr>
        <p:cNvPr id="1" name="Shape 209"/>
        <p:cNvGrpSpPr/>
        <p:nvPr/>
      </p:nvGrpSpPr>
      <p:grpSpPr>
        <a:xfrm>
          <a:off x="0" y="0"/>
          <a:ext cx="0" cy="0"/>
          <a:chOff x="0" y="0"/>
          <a:chExt cx="0" cy="0"/>
        </a:xfrm>
      </p:grpSpPr>
      <p:sp>
        <p:nvSpPr>
          <p:cNvPr id="210" name="Shape 210"/>
          <p:cNvSpPr>
            <a:spLocks noGrp="1"/>
          </p:cNvSpPr>
          <p:nvPr>
            <p:ph type="pic" idx="2"/>
          </p:nvPr>
        </p:nvSpPr>
        <p:spPr>
          <a:xfrm>
            <a:off x="3048000" y="0"/>
            <a:ext cx="18288000" cy="13716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833937" y="2303859"/>
            <a:ext cx="14716200" cy="4643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Gill Sans"/>
              <a:buNone/>
              <a:defRPr sz="118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18" name="Shape 218"/>
          <p:cNvSpPr txBox="1">
            <a:spLocks noGrp="1"/>
          </p:cNvSpPr>
          <p:nvPr>
            <p:ph type="body" idx="1"/>
          </p:nvPr>
        </p:nvSpPr>
        <p:spPr>
          <a:xfrm>
            <a:off x="4833937" y="7072312"/>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19" name="Shape 219"/>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1835" y="357187"/>
            <a:ext cx="24427800" cy="3429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0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2" name="Shape 222"/>
          <p:cNvSpPr txBox="1">
            <a:spLocks noGrp="1"/>
          </p:cNvSpPr>
          <p:nvPr>
            <p:ph type="body" idx="1"/>
          </p:nvPr>
        </p:nvSpPr>
        <p:spPr>
          <a:xfrm>
            <a:off x="480561" y="3893343"/>
            <a:ext cx="23422800" cy="8036700"/>
          </a:xfrm>
          <a:prstGeom prst="rect">
            <a:avLst/>
          </a:prstGeom>
          <a:noFill/>
          <a:ln>
            <a:noFill/>
          </a:ln>
        </p:spPr>
        <p:txBody>
          <a:bodyPr wrap="square" lIns="91425" tIns="91425" rIns="91425" bIns="91425" anchor="ctr" anchorCtr="0"/>
          <a:lstStyle>
            <a:lvl1pPr marL="1092200" marR="0" lvl="0" indent="-103124"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2"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2" marR="0" lvl="2"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23" name="Shape 223"/>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833937" y="357187"/>
            <a:ext cx="14716200" cy="3429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8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6" name="Shape 226"/>
          <p:cNvSpPr txBox="1">
            <a:spLocks noGrp="1"/>
          </p:cNvSpPr>
          <p:nvPr>
            <p:ph type="body" idx="1"/>
          </p:nvPr>
        </p:nvSpPr>
        <p:spPr>
          <a:xfrm>
            <a:off x="4833937" y="3893343"/>
            <a:ext cx="14716200" cy="8036700"/>
          </a:xfrm>
          <a:prstGeom prst="rect">
            <a:avLst/>
          </a:prstGeom>
          <a:noFill/>
          <a:ln>
            <a:noFill/>
          </a:ln>
        </p:spPr>
        <p:txBody>
          <a:bodyPr wrap="square" lIns="91425" tIns="91425" rIns="91425" bIns="91425" anchor="ctr" anchorCtr="0"/>
          <a:lstStyle>
            <a:lvl1pPr marL="1092200" marR="0" lvl="0" indent="-103124"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2"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2" marR="0" lvl="2"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27" name="Shape 227"/>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30" name="Shape 230"/>
          <p:cNvSpPr txBox="1">
            <a:spLocks noGrp="1"/>
          </p:cNvSpPr>
          <p:nvPr>
            <p:ph type="body" idx="1"/>
          </p:nvPr>
        </p:nvSpPr>
        <p:spPr>
          <a:xfrm>
            <a:off x="4387453" y="3661171"/>
            <a:ext cx="15609000" cy="88404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31" name="Shape 231"/>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Shape 232"/>
        <p:cNvGrpSpPr/>
        <p:nvPr/>
      </p:nvGrpSpPr>
      <p:grpSpPr>
        <a:xfrm>
          <a:off x="0" y="0"/>
          <a:ext cx="0" cy="0"/>
          <a:chOff x="0" y="0"/>
          <a:chExt cx="0" cy="0"/>
        </a:xfrm>
      </p:grpSpPr>
      <p:sp>
        <p:nvSpPr>
          <p:cNvPr id="233" name="Shape 23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833937" y="2303859"/>
            <a:ext cx="14716200" cy="4643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36" name="Shape 236"/>
          <p:cNvSpPr txBox="1">
            <a:spLocks noGrp="1"/>
          </p:cNvSpPr>
          <p:nvPr>
            <p:ph type="body" idx="1"/>
          </p:nvPr>
        </p:nvSpPr>
        <p:spPr>
          <a:xfrm>
            <a:off x="4833937" y="7072312"/>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37" name="Shape 237"/>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8"/>
        <p:cNvGrpSpPr/>
        <p:nvPr/>
      </p:nvGrpSpPr>
      <p:grpSpPr>
        <a:xfrm>
          <a:off x="0" y="0"/>
          <a:ext cx="0" cy="0"/>
          <a:chOff x="0" y="0"/>
          <a:chExt cx="0" cy="0"/>
        </a:xfrm>
      </p:grpSpPr>
      <p:sp>
        <p:nvSpPr>
          <p:cNvPr id="239" name="Shape 239"/>
          <p:cNvSpPr>
            <a:spLocks noGrp="1"/>
          </p:cNvSpPr>
          <p:nvPr>
            <p:ph type="pic" idx="2"/>
          </p:nvPr>
        </p:nvSpPr>
        <p:spPr>
          <a:xfrm>
            <a:off x="5307210" y="892968"/>
            <a:ext cx="13751700" cy="83226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0" name="Shape 240"/>
          <p:cNvSpPr txBox="1">
            <a:spLocks noGrp="1"/>
          </p:cNvSpPr>
          <p:nvPr>
            <p:ph type="title"/>
          </p:nvPr>
        </p:nvSpPr>
        <p:spPr>
          <a:xfrm>
            <a:off x="4833937" y="9447609"/>
            <a:ext cx="14716200" cy="2000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1" name="Shape 241"/>
          <p:cNvSpPr txBox="1">
            <a:spLocks noGrp="1"/>
          </p:cNvSpPr>
          <p:nvPr>
            <p:ph type="body" idx="1"/>
          </p:nvPr>
        </p:nvSpPr>
        <p:spPr>
          <a:xfrm>
            <a:off x="4833937" y="11519296"/>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2" name="Shape 242"/>
          <p:cNvSpPr txBox="1">
            <a:spLocks noGrp="1"/>
          </p:cNvSpPr>
          <p:nvPr>
            <p:ph type="sldNum" idx="12"/>
          </p:nvPr>
        </p:nvSpPr>
        <p:spPr>
          <a:xfrm>
            <a:off x="11935814" y="13001625"/>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833937" y="4536281"/>
            <a:ext cx="14716200" cy="4643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5" name="Shape 245"/>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833937" y="4536281"/>
            <a:ext cx="14716126" cy="4643438"/>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46"/>
        <p:cNvGrpSpPr/>
        <p:nvPr/>
      </p:nvGrpSpPr>
      <p:grpSpPr>
        <a:xfrm>
          <a:off x="0" y="0"/>
          <a:ext cx="0" cy="0"/>
          <a:chOff x="0" y="0"/>
          <a:chExt cx="0" cy="0"/>
        </a:xfrm>
      </p:grpSpPr>
      <p:sp>
        <p:nvSpPr>
          <p:cNvPr id="247" name="Shape 247"/>
          <p:cNvSpPr>
            <a:spLocks noGrp="1"/>
          </p:cNvSpPr>
          <p:nvPr>
            <p:ph type="pic" idx="2"/>
          </p:nvPr>
        </p:nvSpPr>
        <p:spPr>
          <a:xfrm>
            <a:off x="12495609" y="892968"/>
            <a:ext cx="7500900" cy="115728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8" name="Shape 248"/>
          <p:cNvSpPr txBox="1">
            <a:spLocks noGrp="1"/>
          </p:cNvSpPr>
          <p:nvPr>
            <p:ph type="title"/>
          </p:nvPr>
        </p:nvSpPr>
        <p:spPr>
          <a:xfrm>
            <a:off x="4387453" y="892968"/>
            <a:ext cx="7500900" cy="56079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9" name="Shape 249"/>
          <p:cNvSpPr txBox="1">
            <a:spLocks noGrp="1"/>
          </p:cNvSpPr>
          <p:nvPr>
            <p:ph type="body" idx="1"/>
          </p:nvPr>
        </p:nvSpPr>
        <p:spPr>
          <a:xfrm>
            <a:off x="4387453" y="6697265"/>
            <a:ext cx="7500900" cy="57687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0" name="Shape 250"/>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 Top">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53" name="Shape 25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254"/>
        <p:cNvGrpSpPr/>
        <p:nvPr/>
      </p:nvGrpSpPr>
      <p:grpSpPr>
        <a:xfrm>
          <a:off x="0" y="0"/>
          <a:ext cx="0" cy="0"/>
          <a:chOff x="0" y="0"/>
          <a:chExt cx="0" cy="0"/>
        </a:xfrm>
      </p:grpSpPr>
      <p:sp>
        <p:nvSpPr>
          <p:cNvPr id="255" name="Shape 255"/>
          <p:cNvSpPr>
            <a:spLocks noGrp="1"/>
          </p:cNvSpPr>
          <p:nvPr>
            <p:ph type="pic" idx="2"/>
          </p:nvPr>
        </p:nvSpPr>
        <p:spPr>
          <a:xfrm>
            <a:off x="12495609" y="3661171"/>
            <a:ext cx="7500900" cy="88404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6" name="Shape 256"/>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57" name="Shape 257"/>
          <p:cNvSpPr txBox="1">
            <a:spLocks noGrp="1"/>
          </p:cNvSpPr>
          <p:nvPr>
            <p:ph type="body" idx="1"/>
          </p:nvPr>
        </p:nvSpPr>
        <p:spPr>
          <a:xfrm>
            <a:off x="4387453" y="3661171"/>
            <a:ext cx="7500900" cy="8840400"/>
          </a:xfrm>
          <a:prstGeom prst="rect">
            <a:avLst/>
          </a:prstGeom>
          <a:noFill/>
          <a:ln>
            <a:noFill/>
          </a:ln>
        </p:spPr>
        <p:txBody>
          <a:bodyPr wrap="square" lIns="91425" tIns="91425" rIns="91425" bIns="91425" anchor="ctr" anchorCtr="0"/>
          <a:lstStyle>
            <a:lvl1pPr marL="465363" marR="0" lvl="0"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1pPr>
            <a:lvl2pPr marL="808263" marR="0" lvl="1"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2pPr>
            <a:lvl3pPr marL="1151163" marR="0" lvl="2"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3pPr>
            <a:lvl4pPr marL="1494063" marR="0" lvl="3"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4pPr>
            <a:lvl5pPr marL="1836963" marR="0" lvl="4"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8" name="Shape 258"/>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ullets">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387453" y="1785937"/>
            <a:ext cx="15609000" cy="101442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1" name="Shape 261"/>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 3 Up">
    <p:spTree>
      <p:nvGrpSpPr>
        <p:cNvPr id="1" name="Shape 262"/>
        <p:cNvGrpSpPr/>
        <p:nvPr/>
      </p:nvGrpSpPr>
      <p:grpSpPr>
        <a:xfrm>
          <a:off x="0" y="0"/>
          <a:ext cx="0" cy="0"/>
          <a:chOff x="0" y="0"/>
          <a:chExt cx="0" cy="0"/>
        </a:xfrm>
      </p:grpSpPr>
      <p:sp>
        <p:nvSpPr>
          <p:cNvPr id="263" name="Shape 263"/>
          <p:cNvSpPr>
            <a:spLocks noGrp="1"/>
          </p:cNvSpPr>
          <p:nvPr>
            <p:ph type="pic" idx="2"/>
          </p:nvPr>
        </p:nvSpPr>
        <p:spPr>
          <a:xfrm>
            <a:off x="12495609" y="7161609"/>
            <a:ext cx="7500900" cy="53043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4" name="Shape 264"/>
          <p:cNvSpPr>
            <a:spLocks noGrp="1"/>
          </p:cNvSpPr>
          <p:nvPr>
            <p:ph type="pic" idx="3"/>
          </p:nvPr>
        </p:nvSpPr>
        <p:spPr>
          <a:xfrm>
            <a:off x="12504353" y="1250156"/>
            <a:ext cx="7500900" cy="53043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5" name="Shape 265"/>
          <p:cNvSpPr>
            <a:spLocks noGrp="1"/>
          </p:cNvSpPr>
          <p:nvPr>
            <p:ph type="pic" idx="4"/>
          </p:nvPr>
        </p:nvSpPr>
        <p:spPr>
          <a:xfrm>
            <a:off x="4387453" y="1250156"/>
            <a:ext cx="7500900" cy="112158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6" name="Shape 266"/>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Quote">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833937" y="8947546"/>
            <a:ext cx="14716200" cy="6609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3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9" name="Shape 269"/>
          <p:cNvSpPr txBox="1">
            <a:spLocks noGrp="1"/>
          </p:cNvSpPr>
          <p:nvPr>
            <p:ph type="body" idx="2"/>
          </p:nvPr>
        </p:nvSpPr>
        <p:spPr>
          <a:xfrm>
            <a:off x="4833937" y="6000353"/>
            <a:ext cx="14716200" cy="9651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5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70" name="Shape 270"/>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Photo">
    <p:spTree>
      <p:nvGrpSpPr>
        <p:cNvPr id="1" name="Shape 271"/>
        <p:cNvGrpSpPr/>
        <p:nvPr/>
      </p:nvGrpSpPr>
      <p:grpSpPr>
        <a:xfrm>
          <a:off x="0" y="0"/>
          <a:ext cx="0" cy="0"/>
          <a:chOff x="0" y="0"/>
          <a:chExt cx="0" cy="0"/>
        </a:xfrm>
      </p:grpSpPr>
      <p:sp>
        <p:nvSpPr>
          <p:cNvPr id="272" name="Shape 272"/>
          <p:cNvSpPr>
            <a:spLocks noGrp="1"/>
          </p:cNvSpPr>
          <p:nvPr>
            <p:ph type="pic" idx="2"/>
          </p:nvPr>
        </p:nvSpPr>
        <p:spPr>
          <a:xfrm>
            <a:off x="3048000" y="0"/>
            <a:ext cx="18288000" cy="137160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73" name="Shape 27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31"/>
        <p:cNvGrpSpPr/>
        <p:nvPr/>
      </p:nvGrpSpPr>
      <p:grpSpPr>
        <a:xfrm>
          <a:off x="0" y="0"/>
          <a:ext cx="0" cy="0"/>
          <a:chOff x="0" y="0"/>
          <a:chExt cx="0" cy="0"/>
        </a:xfrm>
      </p:grpSpPr>
      <p:sp>
        <p:nvSpPr>
          <p:cNvPr id="32" name="Shape 32"/>
          <p:cNvSpPr>
            <a:spLocks noGrp="1"/>
          </p:cNvSpPr>
          <p:nvPr>
            <p:ph type="pic" idx="2"/>
          </p:nvPr>
        </p:nvSpPr>
        <p:spPr>
          <a:xfrm>
            <a:off x="12495609" y="892968"/>
            <a:ext cx="7500938" cy="11572876"/>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33" name="Shape 33"/>
          <p:cNvSpPr txBox="1">
            <a:spLocks noGrp="1"/>
          </p:cNvSpPr>
          <p:nvPr>
            <p:ph type="title"/>
          </p:nvPr>
        </p:nvSpPr>
        <p:spPr>
          <a:xfrm>
            <a:off x="4387453" y="892968"/>
            <a:ext cx="7500938" cy="5607845"/>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Light"/>
              <a:buNone/>
              <a:defRPr sz="84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34" name="Shape 34"/>
          <p:cNvSpPr txBox="1">
            <a:spLocks noGrp="1"/>
          </p:cNvSpPr>
          <p:nvPr>
            <p:ph type="body" idx="1"/>
          </p:nvPr>
        </p:nvSpPr>
        <p:spPr>
          <a:xfrm>
            <a:off x="4387453" y="6697265"/>
            <a:ext cx="7500938" cy="576857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Top">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387453" y="3661171"/>
            <a:ext cx="15609095" cy="8840392"/>
          </a:xfrm>
          <a:prstGeom prst="rect">
            <a:avLst/>
          </a:prstGeom>
          <a:noFill/>
          <a:ln>
            <a:noFill/>
          </a:ln>
        </p:spPr>
        <p:txBody>
          <a:bodyPr wrap="square"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1pPr>
            <a:lvl2pPr marL="1061861" marR="0" lvl="1"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2pPr>
            <a:lvl3pPr marL="1506361" marR="0" lvl="2"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3pPr>
            <a:lvl4pPr marL="1950861" marR="0" lvl="3"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4pPr>
            <a:lvl5pPr marL="2395361" marR="0" lvl="4"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99322" y="610981"/>
            <a:ext cx="21978730" cy="185392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7" name="Shape 7"/>
          <p:cNvSpPr txBox="1">
            <a:spLocks noGrp="1"/>
          </p:cNvSpPr>
          <p:nvPr>
            <p:ph type="body" idx="1"/>
          </p:nvPr>
        </p:nvSpPr>
        <p:spPr>
          <a:xfrm>
            <a:off x="1219200" y="3200400"/>
            <a:ext cx="21945600" cy="1051560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11785600" y="12344400"/>
            <a:ext cx="5689600" cy="736601"/>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9pPr>
          </a:lstStyle>
          <a:p>
            <a:endParaRPr/>
          </a:p>
        </p:txBody>
      </p:sp>
      <p:sp>
        <p:nvSpPr>
          <p:cNvPr id="76" name="Shape 76"/>
          <p:cNvSpPr txBox="1">
            <a:spLocks noGrp="1"/>
          </p:cNvSpPr>
          <p:nvPr>
            <p:ph type="body" idx="1"/>
          </p:nvPr>
        </p:nvSpPr>
        <p:spPr>
          <a:xfrm>
            <a:off x="1219200" y="3200400"/>
            <a:ext cx="21945600" cy="10515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9pPr>
          </a:lstStyle>
          <a:p>
            <a:endParaRPr/>
          </a:p>
        </p:txBody>
      </p:sp>
      <p:sp>
        <p:nvSpPr>
          <p:cNvPr id="145" name="Shape 145"/>
          <p:cNvSpPr txBox="1">
            <a:spLocks noGrp="1"/>
          </p:cNvSpPr>
          <p:nvPr>
            <p:ph type="body" idx="1"/>
          </p:nvPr>
        </p:nvSpPr>
        <p:spPr>
          <a:xfrm>
            <a:off x="1219200" y="3200400"/>
            <a:ext cx="21945600" cy="10515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14" name="Shape 214"/>
          <p:cNvSpPr txBox="1">
            <a:spLocks noGrp="1"/>
          </p:cNvSpPr>
          <p:nvPr>
            <p:ph type="body" idx="1"/>
          </p:nvPr>
        </p:nvSpPr>
        <p:spPr>
          <a:xfrm>
            <a:off x="4387453" y="3661171"/>
            <a:ext cx="15609000" cy="88404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15" name="Shape 215"/>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t>‹#›</a:t>
            </a:fld>
            <a:endParaRPr lang="en-US"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37.xml"/><Relationship Id="rId5" Type="http://schemas.openxmlformats.org/officeDocument/2006/relationships/image" Target="../media/image100.png"/><Relationship Id="rId4" Type="http://schemas.openxmlformats.org/officeDocument/2006/relationships/hyperlink" Target="http://yann.lecun.com/exdb/mnis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1.xml"/><Relationship Id="rId1" Type="http://schemas.openxmlformats.org/officeDocument/2006/relationships/slideLayout" Target="../slideLayouts/slideLayout37.xml"/><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37.xml"/><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5.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3" Type="http://schemas.openxmlformats.org/officeDocument/2006/relationships/hyperlink" Target="http://stackoverflow.com/questions/4752626/epoch-vs-iteration-when-training-neural-networks" TargetMode="External"/><Relationship Id="rId2" Type="http://schemas.openxmlformats.org/officeDocument/2006/relationships/notesSlide" Target="../notesSlides/notesSlide106.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37.xml"/><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3.jpg"/></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hunkim/DeepLearningZeroToAll/blob/master/lab-10-1-mnist_softmax.py" TargetMode="External"/><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hunkim/DeepLearningZeroToAll/blob/master/lab-10-2-mnist_nn.py" TargetMode="External"/><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google.com/presentation/d/1gQ7Xxrhylkr5Kk5pG15yvX3yOln_hk2-H6jrQeXqKm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hunkim/DeepLearningZeroToAl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hyperlink" Target="https://www.tensorflow.org/install/install_sources" TargetMode="External"/><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2.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36.xml"/><Relationship Id="rId5" Type="http://schemas.openxmlformats.org/officeDocument/2006/relationships/image" Target="../media/image69.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hyperlink" Target="https://www.tensorflow.org/api_docs/python/tf/reduce_mean"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6.xml"/><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69.png"/><Relationship Id="rId4" Type="http://schemas.openxmlformats.org/officeDocument/2006/relationships/image" Target="../media/image44.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5.jp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36.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3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35.xml"/><Relationship Id="rId6" Type="http://schemas.openxmlformats.org/officeDocument/2006/relationships/hyperlink" Target="https://github.com/hunkim/DeepLearningZeroToAll/blob/master/lab-05-1-logistic_regression.py" TargetMode="External"/><Relationship Id="rId5" Type="http://schemas.openxmlformats.org/officeDocument/2006/relationships/image" Target="../media/image80.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9.xml"/><Relationship Id="rId1" Type="http://schemas.openxmlformats.org/officeDocument/2006/relationships/slideLayout" Target="../slideLayouts/slideLayout37.xml"/><Relationship Id="rId5" Type="http://schemas.openxmlformats.org/officeDocument/2006/relationships/hyperlink" Target="https://github.com/hunkim/DeepLearningZeroToAll/blob/master/lab-05-2-logistic_regression_diabetes.py" TargetMode="Externa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hunkim/DeepLearningZeroToAll/blob/master/lab-05-2-logistic_regression_diabetes.py" TargetMode="External"/><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3" Type="http://schemas.openxmlformats.org/officeDocument/2006/relationships/hyperlink" Target="https://www.udacity.com/course/viewer#!/c-ud730/l-6370362152/m-6379811817" TargetMode="External"/><Relationship Id="rId2" Type="http://schemas.openxmlformats.org/officeDocument/2006/relationships/notesSlide" Target="../notesSlides/notesSlide93.xml"/><Relationship Id="rId1" Type="http://schemas.openxmlformats.org/officeDocument/2006/relationships/slideLayout" Target="../slideLayouts/slideLayout35.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35.xml"/><Relationship Id="rId4" Type="http://schemas.openxmlformats.org/officeDocument/2006/relationships/hyperlink" Target="https://www.udacity.com/course/viewer#!/c-ud730/l-6370362152/m-6379811817"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35.xml"/><Relationship Id="rId5" Type="http://schemas.openxmlformats.org/officeDocument/2006/relationships/hyperlink" Target="https://www.udacity.com/course/viewer#!/c-ud730/l-6370362152/m-6379811817" TargetMode="External"/><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hyperlink" Target="https://www.udacity.com/course/viewer#!/c-ud730/l-6370362152/m-6379811817" TargetMode="External"/><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35.xml"/><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35.xml"/><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hunkim/DeepLearningZeroToAll/blob/master/lab-06-1-softmax_classifier.py" TargetMode="External"/><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a:spLocks noGrp="1"/>
          </p:cNvSpPr>
          <p:nvPr>
            <p:ph type="title"/>
          </p:nvPr>
        </p:nvSpPr>
        <p:spPr>
          <a:xfrm>
            <a:off x="1261025" y="4178604"/>
            <a:ext cx="21861900" cy="2740500"/>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1800" b="0" i="0" u="none" strike="noStrike" cap="none">
                <a:solidFill>
                  <a:srgbClr val="000000"/>
                </a:solidFill>
                <a:latin typeface="Gill Sans"/>
                <a:ea typeface="Gill Sans"/>
                <a:cs typeface="Gill Sans"/>
                <a:sym typeface="Gill Sans"/>
              </a:rPr>
              <a:t>TensorFlow @UST</a:t>
            </a:r>
          </a:p>
        </p:txBody>
      </p:sp>
      <p:sp>
        <p:nvSpPr>
          <p:cNvPr id="280" name="Shape 280"/>
          <p:cNvSpPr txBox="1">
            <a:spLocks noGrp="1"/>
          </p:cNvSpPr>
          <p:nvPr>
            <p:ph type="body" idx="1"/>
          </p:nvPr>
        </p:nvSpPr>
        <p:spPr>
          <a:xfrm>
            <a:off x="4833937" y="9289851"/>
            <a:ext cx="14716200" cy="4450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6000"/>
              <a:t>Day 1</a:t>
            </a:r>
          </a:p>
          <a:p>
            <a:pPr marL="0" marR="0" lvl="0" indent="0" algn="ctr" rtl="0">
              <a:lnSpc>
                <a:spcPct val="100000"/>
              </a:lnSpc>
              <a:spcBef>
                <a:spcPts val="0"/>
              </a:spcBef>
              <a:spcAft>
                <a:spcPts val="0"/>
              </a:spcAft>
              <a:buClr>
                <a:srgbClr val="000000"/>
              </a:buClr>
              <a:buSzPct val="25000"/>
              <a:buFont typeface="Gill Sans"/>
              <a:buNone/>
            </a:pPr>
            <a:r>
              <a:rPr lang="en-US" sz="6000" b="0" i="0" u="none" strike="noStrike" cap="none">
                <a:solidFill>
                  <a:srgbClr val="000000"/>
                </a:solidFill>
                <a:latin typeface="Gill Sans"/>
                <a:ea typeface="Gill Sans"/>
                <a:cs typeface="Gill Sans"/>
                <a:sym typeface="Gill Sans"/>
              </a:rPr>
              <a:t>Sung Kim</a:t>
            </a: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Shape 333" descr="pg_0036.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MNIST Dataset </a:t>
            </a:r>
          </a:p>
        </p:txBody>
      </p:sp>
      <p:pic>
        <p:nvPicPr>
          <p:cNvPr id="1077" name="Shape 1077"/>
          <p:cNvPicPr preferRelativeResize="0"/>
          <p:nvPr/>
        </p:nvPicPr>
        <p:blipFill rotWithShape="1">
          <a:blip r:embed="rId3">
            <a:alphaModFix/>
          </a:blip>
          <a:srcRect/>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sng" strike="noStrike" cap="none">
                <a:solidFill>
                  <a:schemeClr val="hlink"/>
                </a:solidFill>
                <a:latin typeface="Helvetica Neue"/>
                <a:ea typeface="Helvetica Neue"/>
                <a:cs typeface="Helvetica Neue"/>
                <a:sym typeface="Helvetica Neue"/>
                <a:hlinkClick r:id="rId4"/>
              </a:rPr>
              <a:t>http://yann.lecun.com/exdb/mnist/</a:t>
            </a:r>
          </a:p>
        </p:txBody>
      </p:sp>
      <p:pic>
        <p:nvPicPr>
          <p:cNvPr id="1079" name="Shape 1079"/>
          <p:cNvPicPr preferRelativeResize="0"/>
          <p:nvPr/>
        </p:nvPicPr>
        <p:blipFill rotWithShape="1">
          <a:blip r:embed="rId5">
            <a:alphaModFix/>
          </a:blip>
          <a:srcRect/>
          <a:stretch/>
        </p:blipFill>
        <p:spPr>
          <a:xfrm>
            <a:off x="2451100" y="9509180"/>
            <a:ext cx="19481700" cy="350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title"/>
          </p:nvPr>
        </p:nvSpPr>
        <p:spPr>
          <a:xfrm>
            <a:off x="-21835" y="357187"/>
            <a:ext cx="24428100" cy="3428700"/>
          </a:xfrm>
          <a:prstGeom prst="rect">
            <a:avLst/>
          </a:prstGeom>
        </p:spPr>
        <p:txBody>
          <a:bodyPr wrap="square" lIns="91400" tIns="91400" rIns="91400" bIns="91400" anchor="ctr" anchorCtr="0">
            <a:noAutofit/>
          </a:bodyPr>
          <a:lstStyle/>
          <a:p>
            <a:pPr lvl="0" rtl="0">
              <a:spcBef>
                <a:spcPts val="0"/>
              </a:spcBef>
              <a:buNone/>
            </a:pPr>
            <a:r>
              <a:rPr lang="en-US"/>
              <a:t>28x28x1 image</a:t>
            </a: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u="sng">
                <a:solidFill>
                  <a:schemeClr val="hlink"/>
                </a:solidFill>
                <a:hlinkClick r:id="rId4"/>
              </a:rPr>
              <a:t>http://derindelimavi.blogspot.hk/2015/04/mnist-el-yazs-rakam-veri-seti.html</a:t>
            </a:r>
          </a:p>
        </p:txBody>
      </p:sp>
      <p:sp>
        <p:nvSpPr>
          <p:cNvPr id="1087" name="Shape 1087"/>
          <p:cNvSpPr txBox="1"/>
          <p:nvPr/>
        </p:nvSpPr>
        <p:spPr>
          <a:xfrm>
            <a:off x="8895733" y="3561133"/>
            <a:ext cx="16278300" cy="8000100"/>
          </a:xfrm>
          <a:prstGeom prst="rect">
            <a:avLst/>
          </a:prstGeom>
          <a:noFill/>
          <a:ln>
            <a:noFill/>
          </a:ln>
        </p:spPr>
        <p:txBody>
          <a:bodyPr wrap="square" lIns="243800" tIns="243800" rIns="243800" bIns="243800" anchor="ctr" anchorCtr="0">
            <a:noAutofit/>
          </a:bodyPr>
          <a:lstStyle/>
          <a:p>
            <a:pPr lvl="0" rtl="0">
              <a:spcBef>
                <a:spcPts val="0"/>
              </a:spcBef>
              <a:buNone/>
            </a:pPr>
            <a:r>
              <a:rPr lang="en-US" sz="4300" i="1">
                <a:solidFill>
                  <a:srgbClr val="808080"/>
                </a:solidFill>
                <a:highlight>
                  <a:srgbClr val="FFFFFF"/>
                </a:highlight>
                <a:latin typeface="Consolas"/>
                <a:ea typeface="Consolas"/>
                <a:cs typeface="Consolas"/>
                <a:sym typeface="Consolas"/>
              </a:rPr>
              <a:t># MNIST data image of shape 28 * 28 = 784</a:t>
            </a:r>
          </a:p>
          <a:p>
            <a:pPr lvl="0" rtl="0">
              <a:spcBef>
                <a:spcPts val="0"/>
              </a:spcBef>
              <a:buNone/>
            </a:pPr>
            <a:r>
              <a:rPr lang="en-US" sz="4300">
                <a:solidFill>
                  <a:schemeClr val="dk1"/>
                </a:solidFill>
                <a:highlight>
                  <a:srgbClr val="FFFFFF"/>
                </a:highlight>
                <a:latin typeface="Consolas"/>
                <a:ea typeface="Consolas"/>
                <a:cs typeface="Consolas"/>
                <a:sym typeface="Consolas"/>
              </a:rPr>
              <a:t>X = tf.placeholder(tf.float32, [</a:t>
            </a:r>
            <a:r>
              <a:rPr lang="en-US" sz="4300" b="1">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p>
          <a:p>
            <a:pPr lvl="0" rtl="0">
              <a:spcBef>
                <a:spcPts val="0"/>
              </a:spcBef>
              <a:buNone/>
            </a:pPr>
            <a:r>
              <a:rPr lang="en-US" sz="4300" i="1">
                <a:solidFill>
                  <a:srgbClr val="808080"/>
                </a:solidFill>
                <a:highlight>
                  <a:srgbClr val="FFFFFF"/>
                </a:highlight>
                <a:latin typeface="Consolas"/>
                <a:ea typeface="Consolas"/>
                <a:cs typeface="Consolas"/>
                <a:sym typeface="Consolas"/>
              </a:rPr>
              <a:t># 0 - 9 digits recognition = 10 classes</a:t>
            </a:r>
          </a:p>
          <a:p>
            <a:pPr lvl="0" rtl="0">
              <a:spcBef>
                <a:spcPts val="0"/>
              </a:spcBef>
              <a:buNone/>
            </a:pPr>
            <a:r>
              <a:rPr lang="en-US" sz="4300">
                <a:solidFill>
                  <a:schemeClr val="dk1"/>
                </a:solidFill>
                <a:highlight>
                  <a:srgbClr val="FFFFFF"/>
                </a:highlight>
                <a:latin typeface="Consolas"/>
                <a:ea typeface="Consolas"/>
                <a:cs typeface="Consolas"/>
                <a:sym typeface="Consolas"/>
              </a:rPr>
              <a:t>Y = tf.placeholder(tf.float32, [</a:t>
            </a:r>
            <a:r>
              <a:rPr lang="en-US" sz="4300" b="1">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Shape 1092"/>
          <p:cNvSpPr txBox="1">
            <a:spLocks noGrp="1"/>
          </p:cNvSpPr>
          <p:nvPr>
            <p:ph type="title"/>
          </p:nvPr>
        </p:nvSpPr>
        <p:spPr>
          <a:xfrm>
            <a:off x="9838480" y="1366933"/>
            <a:ext cx="137847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MNIST Dataset </a:t>
            </a:r>
          </a:p>
        </p:txBody>
      </p:sp>
      <p:pic>
        <p:nvPicPr>
          <p:cNvPr id="1093" name="Shape 1093"/>
          <p:cNvPicPr preferRelativeResize="0"/>
          <p:nvPr/>
        </p:nvPicPr>
        <p:blipFill rotWithShape="1">
          <a:blip r:embed="rId3">
            <a:alphaModFix/>
          </a:blip>
          <a:srcRect/>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wrap="square" lIns="243800" tIns="243800" rIns="243800" bIns="243800" anchor="ctr" anchorCtr="0">
            <a:noAutofit/>
          </a:bodyPr>
          <a:lstStyle/>
          <a:p>
            <a:pPr lvl="0" rtl="0">
              <a:spcBef>
                <a:spcPts val="0"/>
              </a:spcBef>
              <a:buNone/>
            </a:pPr>
            <a:r>
              <a:rPr lang="en-US" sz="4500" b="1">
                <a:solidFill>
                  <a:srgbClr val="000080"/>
                </a:solidFill>
                <a:highlight>
                  <a:srgbClr val="FFFFFF"/>
                </a:highlight>
                <a:latin typeface="Consolas"/>
                <a:ea typeface="Consolas"/>
                <a:cs typeface="Consolas"/>
                <a:sym typeface="Consolas"/>
              </a:rPr>
              <a:t>from </a:t>
            </a:r>
            <a:r>
              <a:rPr lang="en-US" sz="4500">
                <a:solidFill>
                  <a:schemeClr val="dk1"/>
                </a:solidFill>
                <a:highlight>
                  <a:srgbClr val="FFFFFF"/>
                </a:highlight>
                <a:latin typeface="Consolas"/>
                <a:ea typeface="Consolas"/>
                <a:cs typeface="Consolas"/>
                <a:sym typeface="Consolas"/>
              </a:rPr>
              <a:t>tensorflow.examples.tutorials.mnist </a:t>
            </a:r>
            <a:r>
              <a:rPr lang="en-US" sz="4500" b="1">
                <a:solidFill>
                  <a:srgbClr val="000080"/>
                </a:solidFill>
                <a:highlight>
                  <a:srgbClr val="FFFFFF"/>
                </a:highlight>
                <a:latin typeface="Consolas"/>
                <a:ea typeface="Consolas"/>
                <a:cs typeface="Consolas"/>
                <a:sym typeface="Consolas"/>
              </a:rPr>
              <a:t>import </a:t>
            </a:r>
            <a:r>
              <a:rPr lang="en-US" sz="4500">
                <a:solidFill>
                  <a:schemeClr val="dk1"/>
                </a:solidFill>
                <a:highlight>
                  <a:srgbClr val="FFFFFF"/>
                </a:highlight>
                <a:latin typeface="Consolas"/>
                <a:ea typeface="Consolas"/>
                <a:cs typeface="Consolas"/>
                <a:sym typeface="Consolas"/>
              </a:rPr>
              <a:t>input_data</a:t>
            </a:r>
          </a:p>
          <a:p>
            <a:pPr lvl="0" rtl="0">
              <a:spcBef>
                <a:spcPts val="0"/>
              </a:spcBef>
              <a:buNone/>
            </a:pPr>
            <a:r>
              <a:rPr lang="en-US" sz="4500" i="1">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None/>
            </a:pPr>
            <a:r>
              <a:rPr lang="en-US" sz="4500" i="1">
                <a:solidFill>
                  <a:srgbClr val="808080"/>
                </a:solidFill>
                <a:highlight>
                  <a:srgbClr val="FFFFFF"/>
                </a:highlight>
                <a:latin typeface="Consolas"/>
                <a:ea typeface="Consolas"/>
                <a:cs typeface="Consolas"/>
                <a:sym typeface="Consolas"/>
              </a:rPr>
              <a:t># more information about the mnist dataset</a:t>
            </a:r>
          </a:p>
          <a:p>
            <a:pPr lvl="0" rtl="0">
              <a:spcBef>
                <a:spcPts val="0"/>
              </a:spcBef>
              <a:buNone/>
            </a:pPr>
            <a:r>
              <a:rPr lang="en-US" sz="4500">
                <a:solidFill>
                  <a:schemeClr val="dk1"/>
                </a:solidFill>
                <a:highlight>
                  <a:srgbClr val="FFFFFF"/>
                </a:highlight>
                <a:latin typeface="Consolas"/>
                <a:ea typeface="Consolas"/>
                <a:cs typeface="Consolas"/>
                <a:sym typeface="Consolas"/>
              </a:rPr>
              <a:t>mnist = input_data.read_data_sets(</a:t>
            </a:r>
            <a:r>
              <a:rPr lang="en-US" sz="4500" b="1">
                <a:solidFill>
                  <a:srgbClr val="008080"/>
                </a:solidFill>
                <a:highlight>
                  <a:srgbClr val="FFFFFF"/>
                </a:highlight>
                <a:latin typeface="Consolas"/>
                <a:ea typeface="Consolas"/>
                <a:cs typeface="Consolas"/>
                <a:sym typeface="Consolas"/>
              </a:rPr>
              <a:t>"MNIST_data/"</a:t>
            </a:r>
            <a:r>
              <a:rPr lang="en-US" sz="4500">
                <a:solidFill>
                  <a:schemeClr val="dk1"/>
                </a:solidFill>
                <a:highlight>
                  <a:srgbClr val="FFFFFF"/>
                </a:highlight>
                <a:latin typeface="Consolas"/>
                <a:ea typeface="Consolas"/>
                <a:cs typeface="Consolas"/>
                <a:sym typeface="Consolas"/>
              </a:rPr>
              <a:t>, </a:t>
            </a:r>
            <a:r>
              <a:rPr lang="en-US" sz="4500">
                <a:solidFill>
                  <a:srgbClr val="660099"/>
                </a:solidFill>
                <a:highlight>
                  <a:srgbClr val="FFFFFF"/>
                </a:highlight>
                <a:latin typeface="Consolas"/>
                <a:ea typeface="Consolas"/>
                <a:cs typeface="Consolas"/>
                <a:sym typeface="Consolas"/>
              </a:rPr>
              <a:t>one_hot</a:t>
            </a:r>
            <a:r>
              <a:rPr lang="en-US" sz="4500">
                <a:solidFill>
                  <a:schemeClr val="dk1"/>
                </a:solidFill>
                <a:highlight>
                  <a:srgbClr val="FFFFFF"/>
                </a:highlight>
                <a:latin typeface="Consolas"/>
                <a:ea typeface="Consolas"/>
                <a:cs typeface="Consolas"/>
                <a:sym typeface="Consolas"/>
              </a:rPr>
              <a:t>=</a:t>
            </a:r>
            <a:r>
              <a:rPr lang="en-US" sz="4500" b="1">
                <a:solidFill>
                  <a:srgbClr val="000080"/>
                </a:solidFill>
                <a:highlight>
                  <a:srgbClr val="FFFFFF"/>
                </a:highlight>
                <a:latin typeface="Consolas"/>
                <a:ea typeface="Consolas"/>
                <a:cs typeface="Consolas"/>
                <a:sym typeface="Consolas"/>
              </a:rPr>
              <a:t>True</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batch_xs, batch_ys = mnist.train.next_batch(</a:t>
            </a:r>
            <a:r>
              <a:rPr lang="en-US" sz="4500">
                <a:solidFill>
                  <a:srgbClr val="0000FF"/>
                </a:solidFill>
                <a:highlight>
                  <a:srgbClr val="FFFFFF"/>
                </a:highlight>
                <a:latin typeface="Consolas"/>
                <a:ea typeface="Consolas"/>
                <a:cs typeface="Consolas"/>
                <a:sym typeface="Consolas"/>
              </a:rPr>
              <a:t>100</a:t>
            </a: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chemeClr val="dk1"/>
                </a:solidFill>
                <a:highlight>
                  <a:srgbClr val="FFFFFF"/>
                </a:highlight>
                <a:latin typeface="Consolas"/>
                <a:ea typeface="Consolas"/>
                <a:cs typeface="Consolas"/>
                <a:sym typeface="Consolas"/>
              </a:rPr>
              <a:t>…</a:t>
            </a:r>
          </a:p>
          <a:p>
            <a:pPr lvl="0" rtl="0">
              <a:spcBef>
                <a:spcPts val="0"/>
              </a:spcBef>
              <a:buNone/>
            </a:pPr>
            <a:r>
              <a:rPr lang="en-US" sz="4500">
                <a:solidFill>
                  <a:srgbClr val="000080"/>
                </a:solidFill>
                <a:highlight>
                  <a:srgbClr val="FFFFFF"/>
                </a:highlight>
                <a:latin typeface="Consolas"/>
                <a:ea typeface="Consolas"/>
                <a:cs typeface="Consolas"/>
                <a:sym typeface="Consolas"/>
              </a:rPr>
              <a:t>print</a:t>
            </a:r>
            <a:r>
              <a:rPr lang="en-US" sz="4500">
                <a:solidFill>
                  <a:schemeClr val="dk1"/>
                </a:solidFill>
                <a:highlight>
                  <a:srgbClr val="FFFFFF"/>
                </a:highlight>
                <a:latin typeface="Consolas"/>
                <a:ea typeface="Consolas"/>
                <a:cs typeface="Consolas"/>
                <a:sym typeface="Consolas"/>
              </a:rPr>
              <a:t>(</a:t>
            </a:r>
            <a:r>
              <a:rPr lang="en-US" sz="4500" b="1">
                <a:solidFill>
                  <a:srgbClr val="008080"/>
                </a:solidFill>
                <a:highlight>
                  <a:srgbClr val="FFFFFF"/>
                </a:highlight>
                <a:latin typeface="Consolas"/>
                <a:ea typeface="Consolas"/>
                <a:cs typeface="Consolas"/>
                <a:sym typeface="Consolas"/>
              </a:rPr>
              <a:t>"Accuracy: "</a:t>
            </a:r>
            <a:r>
              <a:rPr lang="en-US" sz="4500">
                <a:solidFill>
                  <a:schemeClr val="dk1"/>
                </a:solidFill>
                <a:highlight>
                  <a:srgbClr val="FFFFFF"/>
                </a:highlight>
                <a:latin typeface="Consolas"/>
                <a:ea typeface="Consolas"/>
                <a:cs typeface="Consolas"/>
                <a:sym typeface="Consolas"/>
              </a:rPr>
              <a:t>, accuracy.eval(</a:t>
            </a:r>
            <a:r>
              <a:rPr lang="en-US" sz="4500">
                <a:solidFill>
                  <a:srgbClr val="660099"/>
                </a:solidFill>
                <a:highlight>
                  <a:srgbClr val="FFFFFF"/>
                </a:highlight>
                <a:latin typeface="Consolas"/>
                <a:ea typeface="Consolas"/>
                <a:cs typeface="Consolas"/>
                <a:sym typeface="Consolas"/>
              </a:rPr>
              <a:t>session</a:t>
            </a:r>
            <a:r>
              <a:rPr lang="en-US" sz="4500">
                <a:solidFill>
                  <a:schemeClr val="dk1"/>
                </a:solidFill>
                <a:highlight>
                  <a:srgbClr val="FFFFFF"/>
                </a:highlight>
                <a:latin typeface="Consolas"/>
                <a:ea typeface="Consolas"/>
                <a:cs typeface="Consolas"/>
                <a:sym typeface="Consolas"/>
              </a:rPr>
              <a:t>=sess, </a:t>
            </a:r>
          </a:p>
          <a:p>
            <a:pPr lvl="0" rtl="0">
              <a:spcBef>
                <a:spcPts val="0"/>
              </a:spcBef>
              <a:buNone/>
            </a:pPr>
            <a:r>
              <a:rPr lang="en-US" sz="4500">
                <a:solidFill>
                  <a:srgbClr val="660099"/>
                </a:solidFill>
                <a:highlight>
                  <a:srgbClr val="FFFFFF"/>
                </a:highlight>
                <a:latin typeface="Consolas"/>
                <a:ea typeface="Consolas"/>
                <a:cs typeface="Consolas"/>
                <a:sym typeface="Consolas"/>
              </a:rPr>
              <a:t>           feed_dict</a:t>
            </a:r>
            <a:r>
              <a:rPr lang="en-US" sz="45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endParaRPr sz="450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Reading data and set variables</a:t>
            </a:r>
          </a:p>
        </p:txBody>
      </p:sp>
      <p:sp>
        <p:nvSpPr>
          <p:cNvPr id="1101" name="Shape 1101"/>
          <p:cNvSpPr txBox="1"/>
          <p:nvPr/>
        </p:nvSpPr>
        <p:spPr>
          <a:xfrm>
            <a:off x="609733" y="3259867"/>
            <a:ext cx="24384000" cy="100095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2500"/>
              <a:buFont typeface="Arial"/>
              <a:buNone/>
            </a:pPr>
            <a:r>
              <a:rPr lang="en-US" sz="4000" b="1">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lang="en-US" sz="4000" b="1">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more information about the mnist dataset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lang="en-US" sz="4000" b="1">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p>
          <a:p>
            <a:pPr lvl="0" rtl="0">
              <a:spcBef>
                <a:spcPts val="0"/>
              </a:spcBef>
              <a:buClr>
                <a:schemeClr val="dk1"/>
              </a:buClr>
              <a:buFont typeface="Arial"/>
              <a:buNone/>
            </a:pPr>
            <a:endParaRPr sz="40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MNIST data image of shape 28 * 28 = 784</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X = tf.placeholder(tf.float32, [</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0 - 9 digits recognition = 10 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Y = tf.placeholder(tf.float32, [</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p>
          <a:p>
            <a:pPr lvl="0" rtl="0">
              <a:spcBef>
                <a:spcPts val="0"/>
              </a:spcBef>
              <a:buNone/>
            </a:pPr>
            <a:endParaRPr sz="4000" b="1">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Shape 1107"/>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Softmax!</a:t>
            </a:r>
          </a:p>
        </p:txBody>
      </p:sp>
      <p:sp>
        <p:nvSpPr>
          <p:cNvPr id="1108" name="Shape 1108"/>
          <p:cNvSpPr txBox="1"/>
          <p:nvPr/>
        </p:nvSpPr>
        <p:spPr>
          <a:xfrm>
            <a:off x="379533" y="4483067"/>
            <a:ext cx="24003900" cy="80001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Hypothesis (using softmax)</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cost = tf.reduce_mean(-tf.reduce_sum(Y * tf.log(hypothesis), </a:t>
            </a:r>
            <a:r>
              <a:rPr lang="en-US" sz="4000">
                <a:solidFill>
                  <a:srgbClr val="660099"/>
                </a:solidFill>
                <a:highlight>
                  <a:srgbClr val="FFFFFF"/>
                </a:highlight>
                <a:latin typeface="Consolas"/>
                <a:ea typeface="Consolas"/>
                <a:cs typeface="Consolas"/>
                <a:sym typeface="Consolas"/>
              </a:rPr>
              <a:t>axis</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optimizer = tf.train.GradientDescentOptimizer(</a:t>
            </a:r>
            <a:r>
              <a:rPr lang="en-US" sz="4000">
                <a:solidFill>
                  <a:srgbClr val="660099"/>
                </a:solidFill>
                <a:highlight>
                  <a:srgbClr val="FFFFFF"/>
                </a:highlight>
                <a:latin typeface="Consolas"/>
                <a:ea typeface="Consolas"/>
                <a:cs typeface="Consolas"/>
                <a:sym typeface="Consolas"/>
              </a:rPr>
              <a:t>learning_rate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0.1</a:t>
            </a:r>
            <a:r>
              <a:rPr lang="en-US" sz="40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Test model</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is_correct = tf.equal(tf.arg_max(hypothesis,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tf.arg_max(Y,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Calculate accuracy</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endParaRPr sz="4000" i="1">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15" name="Shape 1115"/>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parameters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Clr>
                <a:schemeClr val="dk1"/>
              </a:buClr>
              <a:buFont typeface="Arial"/>
              <a:buNone/>
            </a:pPr>
            <a:endParaRPr sz="37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b="1">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lang="en-US" sz="3700" b="1">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Training cycle</a:t>
            </a:r>
          </a:p>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Clr>
                <a:schemeClr val="dk1"/>
              </a:buClr>
              <a:buSzPct val="78378"/>
              <a:buFont typeface="Arial"/>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Clr>
                <a:schemeClr val="dk1"/>
              </a:buClr>
              <a:buFont typeface="Arial"/>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Clr>
                <a:schemeClr val="dk1"/>
              </a:buClr>
              <a:buFont typeface="Arial"/>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endParaRPr sz="3700" b="1">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22" name="Shape 1122"/>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In the neural network terminology:</a:t>
            </a:r>
          </a:p>
          <a:p>
            <a:pPr marL="1993900" lvl="0" indent="-863600" rtl="0">
              <a:lnSpc>
                <a:spcPct val="115000"/>
              </a:lnSpc>
              <a:spcBef>
                <a:spcPts val="0"/>
              </a:spcBef>
              <a:spcAft>
                <a:spcPts val="4500"/>
              </a:spcAft>
              <a:buClr>
                <a:srgbClr val="242729"/>
              </a:buClr>
              <a:buSzPct val="100000"/>
            </a:pPr>
            <a:r>
              <a:rPr lang="en-US" sz="4000">
                <a:solidFill>
                  <a:srgbClr val="242729"/>
                </a:solidFill>
                <a:highlight>
                  <a:srgbClr val="FFFFFF"/>
                </a:highlight>
              </a:rPr>
              <a:t>one </a:t>
            </a:r>
            <a:r>
              <a:rPr lang="en-US" sz="5300" b="1">
                <a:solidFill>
                  <a:srgbClr val="242729"/>
                </a:solidFill>
                <a:highlight>
                  <a:srgbClr val="FFFFFF"/>
                </a:highlight>
              </a:rPr>
              <a:t>epoch</a:t>
            </a:r>
            <a:r>
              <a:rPr lang="en-US" sz="4000">
                <a:solidFill>
                  <a:srgbClr val="242729"/>
                </a:solidFill>
                <a:highlight>
                  <a:srgbClr val="FFFFFF"/>
                </a:highlight>
              </a:rPr>
              <a:t> = one forward pass and one backward pass of </a:t>
            </a:r>
            <a:r>
              <a:rPr lang="en-US" sz="4000" i="1">
                <a:solidFill>
                  <a:srgbClr val="242729"/>
                </a:solidFill>
                <a:highlight>
                  <a:srgbClr val="FFFFFF"/>
                </a:highlight>
              </a:rPr>
              <a:t>all</a:t>
            </a:r>
            <a:r>
              <a:rPr lang="en-US" sz="4000">
                <a:solidFill>
                  <a:srgbClr val="242729"/>
                </a:solidFill>
                <a:highlight>
                  <a:srgbClr val="FFFFFF"/>
                </a:highlight>
              </a:rPr>
              <a:t> the training examples</a:t>
            </a:r>
          </a:p>
          <a:p>
            <a:pPr marL="1993900" lvl="0" indent="-863600" rtl="0">
              <a:lnSpc>
                <a:spcPct val="115000"/>
              </a:lnSpc>
              <a:spcBef>
                <a:spcPts val="0"/>
              </a:spcBef>
              <a:spcAft>
                <a:spcPts val="4500"/>
              </a:spcAft>
              <a:buClr>
                <a:srgbClr val="242729"/>
              </a:buClr>
              <a:buSzPct val="67796"/>
            </a:pPr>
            <a:r>
              <a:rPr lang="en-US" sz="5900" b="1">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p>
          <a:p>
            <a:pPr marL="1993900" lvl="0" indent="-863600" rtl="0">
              <a:lnSpc>
                <a:spcPct val="115000"/>
              </a:lnSpc>
              <a:spcBef>
                <a:spcPts val="0"/>
              </a:spcBef>
              <a:spcAft>
                <a:spcPts val="2900"/>
              </a:spcAft>
              <a:buClr>
                <a:srgbClr val="242729"/>
              </a:buClr>
              <a:buSzPct val="100000"/>
            </a:pPr>
            <a:r>
              <a:rPr lang="en-US" sz="4000">
                <a:solidFill>
                  <a:srgbClr val="242729"/>
                </a:solidFill>
                <a:highlight>
                  <a:srgbClr val="FFFFFF"/>
                </a:highlight>
              </a:rPr>
              <a:t>number of </a:t>
            </a:r>
            <a:r>
              <a:rPr lang="en-US" sz="5900" b="1">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p>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Example: if you have </a:t>
            </a:r>
            <a:r>
              <a:rPr lang="en-US" sz="4000" i="1">
                <a:solidFill>
                  <a:srgbClr val="242729"/>
                </a:solidFill>
                <a:highlight>
                  <a:srgbClr val="FFFFFF"/>
                </a:highlight>
              </a:rPr>
              <a:t>1000 training examples</a:t>
            </a:r>
            <a:r>
              <a:rPr lang="en-US" sz="4000">
                <a:solidFill>
                  <a:srgbClr val="242729"/>
                </a:solidFill>
                <a:highlight>
                  <a:srgbClr val="FFFFFF"/>
                </a:highlight>
              </a:rPr>
              <a:t>, and your </a:t>
            </a:r>
            <a:r>
              <a:rPr lang="en-US" sz="4000" i="1">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p>
          <a:p>
            <a:pPr lvl="0" rtl="0">
              <a:spcBef>
                <a:spcPts val="0"/>
              </a:spcBef>
              <a:buNone/>
            </a:pPr>
            <a:endParaRPr sz="3700" i="1">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http://stackoverflow.com/questions/4752626/epoch-vs-iteration-when-training-neural-networks</a:t>
            </a:r>
            <a:r>
              <a:rPr lang="en-US" sz="3100"/>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Shape 1128"/>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29" name="Shape 1129"/>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i="1">
                <a:solidFill>
                  <a:srgbClr val="808080"/>
                </a:solidFill>
                <a:highlight>
                  <a:srgbClr val="FFFFFF"/>
                </a:highlight>
                <a:latin typeface="Consolas"/>
                <a:ea typeface="Consolas"/>
                <a:cs typeface="Consolas"/>
                <a:sym typeface="Consolas"/>
              </a:rPr>
              <a:t># parameters</a:t>
            </a:r>
          </a:p>
          <a:p>
            <a:pPr lvl="0" rtl="0">
              <a:spcBef>
                <a:spcPts val="0"/>
              </a:spcBef>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None/>
            </a:pPr>
            <a:endParaRPr sz="3700">
              <a:solidFill>
                <a:srgbClr val="0000FF"/>
              </a:solidFill>
              <a:highlight>
                <a:srgbClr val="FFFFFF"/>
              </a:highlight>
              <a:latin typeface="Consolas"/>
              <a:ea typeface="Consolas"/>
              <a:cs typeface="Consolas"/>
              <a:sym typeface="Consolas"/>
            </a:endParaRPr>
          </a:p>
          <a:p>
            <a:pPr lvl="0" rtl="0">
              <a:spcBef>
                <a:spcPts val="0"/>
              </a:spcBef>
              <a:buNone/>
            </a:pPr>
            <a:r>
              <a:rPr lang="en-US" sz="3700" b="1">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lang="en-US" sz="3700" b="1">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lang="en-US" sz="3700" i="1">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Training cycle</a:t>
            </a:r>
          </a:p>
          <a:p>
            <a:pPr lvl="0" rtl="0">
              <a:spcBef>
                <a:spcPts val="0"/>
              </a:spcBef>
              <a:buNone/>
            </a:pPr>
            <a:r>
              <a:rPr lang="en-US" sz="3700" i="1">
                <a:solidFill>
                  <a:srgbClr val="808080"/>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endParaRPr sz="3700" b="1">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Shape 113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Report results on test dataset</a:t>
            </a:r>
          </a:p>
        </p:txBody>
      </p:sp>
      <p:sp>
        <p:nvSpPr>
          <p:cNvPr id="1136" name="Shape 1136"/>
          <p:cNvSpPr txBox="1"/>
          <p:nvPr/>
        </p:nvSpPr>
        <p:spPr>
          <a:xfrm>
            <a:off x="760533" y="5554400"/>
            <a:ext cx="23352900" cy="4056000"/>
          </a:xfrm>
          <a:prstGeom prst="rect">
            <a:avLst/>
          </a:prstGeom>
          <a:noFill/>
          <a:ln>
            <a:noFill/>
          </a:ln>
        </p:spPr>
        <p:txBody>
          <a:bodyPr wrap="square" lIns="243800" tIns="243800" rIns="243800" bIns="243800" anchor="ctr" anchorCtr="0">
            <a:noAutofit/>
          </a:bodyPr>
          <a:lstStyle/>
          <a:p>
            <a:pPr lvl="0" rtl="0">
              <a:spcBef>
                <a:spcPts val="0"/>
              </a:spcBef>
              <a:buNone/>
            </a:pPr>
            <a:r>
              <a:rPr lang="en-US" sz="4800" i="1">
                <a:solidFill>
                  <a:srgbClr val="808080"/>
                </a:solidFill>
                <a:highlight>
                  <a:srgbClr val="FFFFFF"/>
                </a:highlight>
                <a:latin typeface="Consolas"/>
                <a:ea typeface="Consolas"/>
                <a:cs typeface="Consolas"/>
                <a:sym typeface="Consolas"/>
              </a:rPr>
              <a:t># Test the model using test sets</a:t>
            </a:r>
          </a:p>
          <a:p>
            <a:pPr lvl="0" rtl="0">
              <a:spcBef>
                <a:spcPts val="0"/>
              </a:spcBef>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lang="en-US" sz="4800" b="1">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p>
          <a:p>
            <a:pPr lvl="0" rtl="0">
              <a:spcBef>
                <a:spcPts val="0"/>
              </a:spcBef>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p>
        </p:txBody>
      </p:sp>
      <p:sp>
        <p:nvSpPr>
          <p:cNvPr id="1137" name="Shape 1137"/>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endParaRPr sz="3200" i="1">
              <a:solidFill>
                <a:srgbClr val="808080"/>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endParaRPr sz="3200" i="1">
              <a:solidFill>
                <a:srgbClr val="808080"/>
              </a:solidFill>
              <a:highlight>
                <a:srgbClr val="FFFFFF"/>
              </a:highlight>
              <a:latin typeface="Consolas"/>
              <a:ea typeface="Consolas"/>
              <a:cs typeface="Consolas"/>
              <a:sym typeface="Consolas"/>
            </a:endParaRPr>
          </a:p>
          <a:p>
            <a:pPr lvl="0" rtl="0">
              <a:spcBef>
                <a:spcPts val="0"/>
              </a:spcBef>
              <a:buNone/>
            </a:pPr>
            <a:r>
              <a:rPr lang="en-US" sz="3200" i="1">
                <a:solidFill>
                  <a:srgbClr val="808080"/>
                </a:solidFill>
                <a:highlight>
                  <a:srgbClr val="FFFFFF"/>
                </a:highlight>
                <a:latin typeface="Consolas"/>
                <a:ea typeface="Consolas"/>
                <a:cs typeface="Consolas"/>
                <a:sym typeface="Consolas"/>
              </a:rPr>
              <a:t># parameters</a:t>
            </a:r>
          </a:p>
          <a:p>
            <a:pPr lvl="0" rtl="0">
              <a:spcBef>
                <a:spcPts val="0"/>
              </a:spcBef>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p>
          <a:p>
            <a:pPr lvl="0" rtl="0">
              <a:spcBef>
                <a:spcPts val="0"/>
              </a:spcBef>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p>
          <a:p>
            <a:pPr lvl="0" rtl="0">
              <a:spcBef>
                <a:spcPts val="0"/>
              </a:spcBef>
              <a:buNone/>
            </a:pPr>
            <a:endParaRPr sz="3200">
              <a:solidFill>
                <a:srgbClr val="0000FF"/>
              </a:solidFill>
              <a:highlight>
                <a:srgbClr val="FFFFFF"/>
              </a:highlight>
              <a:latin typeface="Consolas"/>
              <a:ea typeface="Consolas"/>
              <a:cs typeface="Consolas"/>
              <a:sym typeface="Consolas"/>
            </a:endParaRPr>
          </a:p>
          <a:p>
            <a:pPr lvl="0" rtl="0">
              <a:spcBef>
                <a:spcPts val="0"/>
              </a:spcBef>
              <a:buNone/>
            </a:pPr>
            <a:r>
              <a:rPr lang="en-US" sz="3200" b="1">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lang="en-US" sz="3200" b="1">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i="1">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lang="en-US" sz="3200" i="1">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i="1">
                <a:solidFill>
                  <a:srgbClr val="808080"/>
                </a:solidFill>
                <a:highlight>
                  <a:srgbClr val="FFFFFF"/>
                </a:highlight>
                <a:latin typeface="Consolas"/>
                <a:ea typeface="Consolas"/>
                <a:cs typeface="Consolas"/>
                <a:sym typeface="Consolas"/>
              </a:rPr>
              <a:t># Training cycle</a:t>
            </a:r>
          </a:p>
          <a:p>
            <a:pPr lvl="0" rtl="0">
              <a:spcBef>
                <a:spcPts val="0"/>
              </a:spcBef>
              <a:buNone/>
            </a:pPr>
            <a:r>
              <a:rPr lang="en-US" sz="3200" i="1">
                <a:solidFill>
                  <a:srgbClr val="808080"/>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p>
          <a:p>
            <a:pPr lvl="0" rtl="0">
              <a:spcBef>
                <a:spcPts val="0"/>
              </a:spcBef>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p>
          <a:p>
            <a:pPr lvl="0" rtl="0">
              <a:spcBef>
                <a:spcPts val="0"/>
              </a:spcBef>
              <a:buNone/>
            </a:pPr>
            <a:r>
              <a:rPr lang="en-US" sz="32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200">
                <a:solidFill>
                  <a:schemeClr val="dk1"/>
                </a:solidFill>
                <a:highlight>
                  <a:srgbClr val="FFFFFF"/>
                </a:highlight>
                <a:latin typeface="Consolas"/>
                <a:ea typeface="Consolas"/>
                <a:cs typeface="Consolas"/>
                <a:sym typeface="Consolas"/>
              </a:rPr>
              <a:t>           c, _ = sess.run([cost, optimizer], </a:t>
            </a:r>
          </a:p>
          <a:p>
            <a:pPr lvl="0" rtl="0">
              <a:spcBef>
                <a:spcPts val="0"/>
              </a:spcBef>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c / total_batch</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200" i="1">
              <a:solidFill>
                <a:srgbClr val="808080"/>
              </a:solidFill>
              <a:latin typeface="Consolas"/>
              <a:ea typeface="Consolas"/>
              <a:cs typeface="Consolas"/>
              <a:sym typeface="Consolas"/>
            </a:endParaRPr>
          </a:p>
          <a:p>
            <a:pPr lvl="0" rtl="0">
              <a:spcBef>
                <a:spcPts val="0"/>
              </a:spcBef>
              <a:buNone/>
            </a:pP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Clr>
                <a:schemeClr val="dk1"/>
              </a:buClr>
              <a:buSzPct val="93548"/>
              <a:buFont typeface="Arial"/>
              <a:buNone/>
            </a:pPr>
            <a:r>
              <a:rPr lang="en-US" sz="3100" b="1">
                <a:solidFill>
                  <a:srgbClr val="008080"/>
                </a:solidFill>
                <a:highlight>
                  <a:srgbClr val="FFFFFF"/>
                </a:highlight>
              </a:rPr>
              <a:t>Epoch: 0001 cost = 2.868104637</a:t>
            </a:r>
          </a:p>
          <a:p>
            <a:pPr lvl="0" rtl="0">
              <a:spcBef>
                <a:spcPts val="0"/>
              </a:spcBef>
              <a:buClr>
                <a:schemeClr val="dk1"/>
              </a:buClr>
              <a:buSzPct val="93548"/>
              <a:buFont typeface="Arial"/>
              <a:buNone/>
            </a:pPr>
            <a:r>
              <a:rPr lang="en-US" sz="3100" b="1">
                <a:solidFill>
                  <a:srgbClr val="008080"/>
                </a:solidFill>
                <a:highlight>
                  <a:srgbClr val="FFFFFF"/>
                </a:highlight>
              </a:rPr>
              <a:t>Epoch: 0002 cost = 1.134684615</a:t>
            </a:r>
          </a:p>
          <a:p>
            <a:pPr lvl="0" rtl="0">
              <a:spcBef>
                <a:spcPts val="0"/>
              </a:spcBef>
              <a:buClr>
                <a:schemeClr val="dk1"/>
              </a:buClr>
              <a:buSzPct val="93548"/>
              <a:buFont typeface="Arial"/>
              <a:buNone/>
            </a:pPr>
            <a:r>
              <a:rPr lang="en-US" sz="3100" b="1">
                <a:solidFill>
                  <a:srgbClr val="008080"/>
                </a:solidFill>
                <a:highlight>
                  <a:srgbClr val="FFFFFF"/>
                </a:highlight>
              </a:rPr>
              <a:t>Epoch: 0003 cost = 0.908220728</a:t>
            </a:r>
          </a:p>
          <a:p>
            <a:pPr lvl="0" rtl="0">
              <a:spcBef>
                <a:spcPts val="0"/>
              </a:spcBef>
              <a:buClr>
                <a:schemeClr val="dk1"/>
              </a:buClr>
              <a:buSzPct val="93548"/>
              <a:buFont typeface="Arial"/>
              <a:buNone/>
            </a:pPr>
            <a:r>
              <a:rPr lang="en-US" sz="3100" b="1">
                <a:solidFill>
                  <a:srgbClr val="008080"/>
                </a:solidFill>
                <a:highlight>
                  <a:srgbClr val="FFFFFF"/>
                </a:highlight>
              </a:rPr>
              <a:t>Epoch: 0004 cost = 0.794199896</a:t>
            </a:r>
          </a:p>
          <a:p>
            <a:pPr lvl="0" rtl="0">
              <a:spcBef>
                <a:spcPts val="0"/>
              </a:spcBef>
              <a:buClr>
                <a:schemeClr val="dk1"/>
              </a:buClr>
              <a:buSzPct val="93548"/>
              <a:buFont typeface="Arial"/>
              <a:buNone/>
            </a:pPr>
            <a:r>
              <a:rPr lang="en-US" sz="3100" b="1">
                <a:solidFill>
                  <a:srgbClr val="008080"/>
                </a:solidFill>
                <a:highlight>
                  <a:srgbClr val="FFFFFF"/>
                </a:highlight>
              </a:rPr>
              <a:t>Epoch: 0005 cost = 0.721815854</a:t>
            </a:r>
          </a:p>
          <a:p>
            <a:pPr lvl="0" rtl="0">
              <a:spcBef>
                <a:spcPts val="0"/>
              </a:spcBef>
              <a:buClr>
                <a:schemeClr val="dk1"/>
              </a:buClr>
              <a:buSzPct val="93548"/>
              <a:buFont typeface="Arial"/>
              <a:buNone/>
            </a:pPr>
            <a:r>
              <a:rPr lang="en-US" sz="3100" b="1">
                <a:solidFill>
                  <a:srgbClr val="008080"/>
                </a:solidFill>
                <a:highlight>
                  <a:srgbClr val="FFFFFF"/>
                </a:highlight>
              </a:rPr>
              <a:t>Epoch: 0006 cost = 0.670184430</a:t>
            </a:r>
          </a:p>
          <a:p>
            <a:pPr lvl="0" rtl="0">
              <a:spcBef>
                <a:spcPts val="0"/>
              </a:spcBef>
              <a:buClr>
                <a:schemeClr val="dk1"/>
              </a:buClr>
              <a:buSzPct val="93548"/>
              <a:buFont typeface="Arial"/>
              <a:buNone/>
            </a:pPr>
            <a:r>
              <a:rPr lang="en-US" sz="3100" b="1">
                <a:solidFill>
                  <a:srgbClr val="008080"/>
                </a:solidFill>
                <a:highlight>
                  <a:srgbClr val="FFFFFF"/>
                </a:highlight>
              </a:rPr>
              <a:t>Epoch: 0007 cost = 0.630576546</a:t>
            </a:r>
          </a:p>
          <a:p>
            <a:pPr lvl="0" rtl="0">
              <a:spcBef>
                <a:spcPts val="0"/>
              </a:spcBef>
              <a:buClr>
                <a:schemeClr val="dk1"/>
              </a:buClr>
              <a:buSzPct val="93548"/>
              <a:buFont typeface="Arial"/>
              <a:buNone/>
            </a:pPr>
            <a:r>
              <a:rPr lang="en-US" sz="3100" b="1">
                <a:solidFill>
                  <a:srgbClr val="008080"/>
                </a:solidFill>
                <a:highlight>
                  <a:srgbClr val="FFFFFF"/>
                </a:highlight>
              </a:rPr>
              <a:t>Epoch: 0008 cost = 0.598888191</a:t>
            </a:r>
          </a:p>
          <a:p>
            <a:pPr lvl="0" rtl="0">
              <a:spcBef>
                <a:spcPts val="0"/>
              </a:spcBef>
              <a:buClr>
                <a:schemeClr val="dk1"/>
              </a:buClr>
              <a:buSzPct val="93548"/>
              <a:buFont typeface="Arial"/>
              <a:buNone/>
            </a:pPr>
            <a:r>
              <a:rPr lang="en-US" sz="3100" b="1">
                <a:solidFill>
                  <a:srgbClr val="008080"/>
                </a:solidFill>
                <a:highlight>
                  <a:srgbClr val="FFFFFF"/>
                </a:highlight>
              </a:rPr>
              <a:t>Epoch: 0009 cost = 0.573027079</a:t>
            </a:r>
          </a:p>
          <a:p>
            <a:pPr lvl="0" rtl="0">
              <a:spcBef>
                <a:spcPts val="0"/>
              </a:spcBef>
              <a:buClr>
                <a:schemeClr val="dk1"/>
              </a:buClr>
              <a:buSzPct val="93548"/>
              <a:buFont typeface="Arial"/>
              <a:buNone/>
            </a:pPr>
            <a:r>
              <a:rPr lang="en-US" sz="3100" b="1">
                <a:solidFill>
                  <a:srgbClr val="008080"/>
                </a:solidFill>
                <a:highlight>
                  <a:srgbClr val="FFFFFF"/>
                </a:highlight>
              </a:rPr>
              <a:t>Epoch: 0010 cost = 0.550497213</a:t>
            </a:r>
          </a:p>
          <a:p>
            <a:pPr lvl="0" rtl="0">
              <a:spcBef>
                <a:spcPts val="0"/>
              </a:spcBef>
              <a:buClr>
                <a:schemeClr val="dk1"/>
              </a:buClr>
              <a:buSzPct val="93548"/>
              <a:buFont typeface="Arial"/>
              <a:buNone/>
            </a:pPr>
            <a:r>
              <a:rPr lang="en-US" sz="3100" b="1">
                <a:solidFill>
                  <a:srgbClr val="008080"/>
                </a:solidFill>
                <a:highlight>
                  <a:srgbClr val="FFFFFF"/>
                </a:highlight>
              </a:rPr>
              <a:t>Epoch: 0011 cost = 0.532001859</a:t>
            </a:r>
          </a:p>
          <a:p>
            <a:pPr lvl="0" rtl="0">
              <a:spcBef>
                <a:spcPts val="0"/>
              </a:spcBef>
              <a:buClr>
                <a:schemeClr val="dk1"/>
              </a:buClr>
              <a:buSzPct val="93548"/>
              <a:buFont typeface="Arial"/>
              <a:buNone/>
            </a:pPr>
            <a:r>
              <a:rPr lang="en-US" sz="3100" b="1">
                <a:solidFill>
                  <a:srgbClr val="008080"/>
                </a:solidFill>
                <a:highlight>
                  <a:srgbClr val="FFFFFF"/>
                </a:highlight>
              </a:rPr>
              <a:t>Epoch: 0012 cost = 0.515517795</a:t>
            </a:r>
          </a:p>
          <a:p>
            <a:pPr lvl="0" rtl="0">
              <a:spcBef>
                <a:spcPts val="0"/>
              </a:spcBef>
              <a:buClr>
                <a:schemeClr val="dk1"/>
              </a:buClr>
              <a:buSzPct val="93548"/>
              <a:buFont typeface="Arial"/>
              <a:buNone/>
            </a:pPr>
            <a:r>
              <a:rPr lang="en-US" sz="3100" b="1">
                <a:solidFill>
                  <a:srgbClr val="008080"/>
                </a:solidFill>
                <a:highlight>
                  <a:srgbClr val="FFFFFF"/>
                </a:highlight>
              </a:rPr>
              <a:t>Epoch: 0013 cost = 0.501175288</a:t>
            </a:r>
          </a:p>
          <a:p>
            <a:pPr lvl="0" rtl="0">
              <a:spcBef>
                <a:spcPts val="0"/>
              </a:spcBef>
              <a:buClr>
                <a:schemeClr val="dk1"/>
              </a:buClr>
              <a:buSzPct val="93548"/>
              <a:buFont typeface="Arial"/>
              <a:buNone/>
            </a:pPr>
            <a:r>
              <a:rPr lang="en-US" sz="3100" b="1">
                <a:solidFill>
                  <a:srgbClr val="008080"/>
                </a:solidFill>
                <a:highlight>
                  <a:srgbClr val="FFFFFF"/>
                </a:highlight>
              </a:rPr>
              <a:t>Epoch: 0014 cost = 0.488425370</a:t>
            </a:r>
          </a:p>
          <a:p>
            <a:pPr lvl="0" rtl="0">
              <a:spcBef>
                <a:spcPts val="0"/>
              </a:spcBef>
              <a:buClr>
                <a:schemeClr val="dk1"/>
              </a:buClr>
              <a:buSzPct val="93548"/>
              <a:buFont typeface="Arial"/>
              <a:buNone/>
            </a:pPr>
            <a:r>
              <a:rPr lang="en-US" sz="3100" b="1">
                <a:solidFill>
                  <a:srgbClr val="008080"/>
                </a:solidFill>
                <a:highlight>
                  <a:srgbClr val="FFFFFF"/>
                </a:highlight>
              </a:rPr>
              <a:t>Epoch: 0015 cost = 0.476968593</a:t>
            </a:r>
          </a:p>
          <a:p>
            <a:pPr lvl="0" rtl="0">
              <a:spcBef>
                <a:spcPts val="0"/>
              </a:spcBef>
              <a:buClr>
                <a:schemeClr val="dk1"/>
              </a:buClr>
              <a:buSzPct val="93548"/>
              <a:buFont typeface="Arial"/>
              <a:buNone/>
            </a:pPr>
            <a:r>
              <a:rPr lang="en-US" sz="3100" b="1">
                <a:solidFill>
                  <a:srgbClr val="008080"/>
                </a:solidFill>
                <a:highlight>
                  <a:srgbClr val="FFFFFF"/>
                </a:highlight>
              </a:rPr>
              <a:t>Learning finished</a:t>
            </a:r>
          </a:p>
          <a:p>
            <a:pPr lvl="0" rtl="0">
              <a:spcBef>
                <a:spcPts val="0"/>
              </a:spcBef>
              <a:buClr>
                <a:schemeClr val="dk1"/>
              </a:buClr>
              <a:buSzPct val="93548"/>
              <a:buFont typeface="Arial"/>
              <a:buNone/>
            </a:pPr>
            <a:r>
              <a:rPr lang="en-US" sz="3100" b="1">
                <a:solidFill>
                  <a:srgbClr val="008080"/>
                </a:solidFill>
                <a:highlight>
                  <a:srgbClr val="FFFFFF"/>
                </a:highlight>
              </a:rPr>
              <a:t>Accuracy:  0.888</a:t>
            </a:r>
          </a:p>
          <a:p>
            <a:pPr lvl="0" rtl="0">
              <a:spcBef>
                <a:spcPts val="0"/>
              </a:spcBef>
              <a:buNone/>
            </a:pPr>
            <a:endParaRPr sz="3100" b="1">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descr="pg_0037.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Sample image show and prediction</a:t>
            </a: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Clr>
                <a:schemeClr val="dk1"/>
              </a:buClr>
              <a:buSzPct val="82857"/>
              <a:buFont typeface="Arial"/>
              <a:buNone/>
            </a:pPr>
            <a:r>
              <a:rPr lang="en-US" sz="3500">
                <a:solidFill>
                  <a:srgbClr val="333333"/>
                </a:solidFill>
                <a:highlight>
                  <a:srgbClr val="FFFFFF"/>
                </a:highlight>
                <a:latin typeface="Consolas"/>
                <a:ea typeface="Consolas"/>
                <a:cs typeface="Consolas"/>
                <a:sym typeface="Consolas"/>
              </a:rPr>
              <a:t>import matplotlib.pyplot as plt</a:t>
            </a:r>
          </a:p>
          <a:p>
            <a:pPr lvl="0" rtl="0">
              <a:spcBef>
                <a:spcPts val="0"/>
              </a:spcBef>
              <a:buNone/>
            </a:pPr>
            <a:r>
              <a:rPr lang="en-US" sz="3500">
                <a:solidFill>
                  <a:srgbClr val="333333"/>
                </a:solidFill>
                <a:highlight>
                  <a:srgbClr val="FFFFFF"/>
                </a:highlight>
                <a:latin typeface="Consolas"/>
                <a:ea typeface="Consolas"/>
                <a:cs typeface="Consolas"/>
                <a:sym typeface="Consolas"/>
              </a:rPr>
              <a:t>import random</a:t>
            </a:r>
          </a:p>
          <a:p>
            <a:pPr lvl="0" rtl="0">
              <a:spcBef>
                <a:spcPts val="0"/>
              </a:spcBef>
              <a:buNone/>
            </a:pPr>
            <a:endParaRPr sz="3500">
              <a:solidFill>
                <a:srgbClr val="333333"/>
              </a:solidFill>
              <a:highlight>
                <a:srgbClr val="FFFFFF"/>
              </a:highlight>
              <a:latin typeface="Consolas"/>
              <a:ea typeface="Consolas"/>
              <a:cs typeface="Consolas"/>
              <a:sym typeface="Consolas"/>
            </a:endParaRPr>
          </a:p>
          <a:p>
            <a:pPr lvl="0" rtl="0">
              <a:spcBef>
                <a:spcPts val="0"/>
              </a:spcBef>
              <a:buNone/>
            </a:pPr>
            <a:r>
              <a:rPr lang="en-US" sz="3500" i="1">
                <a:solidFill>
                  <a:srgbClr val="808080"/>
                </a:solidFill>
                <a:highlight>
                  <a:srgbClr val="FFFFFF"/>
                </a:highlight>
                <a:latin typeface="Consolas"/>
                <a:ea typeface="Consolas"/>
                <a:cs typeface="Consolas"/>
                <a:sym typeface="Consolas"/>
              </a:rPr>
              <a:t># Get one and predict</a:t>
            </a:r>
          </a:p>
          <a:p>
            <a:pPr lvl="0" rtl="0">
              <a:spcBef>
                <a:spcPts val="0"/>
              </a:spcBef>
              <a:buNone/>
            </a:pPr>
            <a:r>
              <a:rPr lang="en-US" sz="3500">
                <a:solidFill>
                  <a:schemeClr val="dk1"/>
                </a:solidFill>
                <a:highlight>
                  <a:srgbClr val="FFFFFF"/>
                </a:highlight>
                <a:latin typeface="Consolas"/>
                <a:ea typeface="Consolas"/>
                <a:cs typeface="Consolas"/>
                <a:sym typeface="Consolas"/>
              </a:rPr>
              <a:t>r = random.randint(</a:t>
            </a:r>
            <a:r>
              <a:rPr lang="en-US" sz="3500">
                <a:solidFill>
                  <a:srgbClr val="0000FF"/>
                </a:solidFill>
                <a:highlight>
                  <a:srgbClr val="FFFFFF"/>
                </a:highlight>
                <a:latin typeface="Consolas"/>
                <a:ea typeface="Consolas"/>
                <a:cs typeface="Consolas"/>
                <a:sym typeface="Consolas"/>
              </a:rPr>
              <a:t>0</a:t>
            </a:r>
            <a:r>
              <a:rPr lang="en-US" sz="3500">
                <a:solidFill>
                  <a:schemeClr val="dk1"/>
                </a:solidFill>
                <a:highlight>
                  <a:srgbClr val="FFFFFF"/>
                </a:highlight>
                <a:latin typeface="Consolas"/>
                <a:ea typeface="Consolas"/>
                <a:cs typeface="Consolas"/>
                <a:sym typeface="Consolas"/>
              </a:rPr>
              <a:t>, mnist.test.num_examples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"Label:"</a:t>
            </a:r>
            <a:r>
              <a:rPr lang="en-US" sz="3500">
                <a:solidFill>
                  <a:schemeClr val="dk1"/>
                </a:solidFill>
                <a:highlight>
                  <a:srgbClr val="FFFFFF"/>
                </a:highlight>
                <a:latin typeface="Consolas"/>
                <a:ea typeface="Consolas"/>
                <a:cs typeface="Consolas"/>
                <a:sym typeface="Consolas"/>
              </a:rPr>
              <a:t>, sess.run(tf.argmax(mnist.test.labels[r:r+</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"Prediction:"</a:t>
            </a:r>
            <a:r>
              <a:rPr lang="en-US" sz="3500">
                <a:solidFill>
                  <a:schemeClr val="dk1"/>
                </a:solidFill>
                <a:highlight>
                  <a:srgbClr val="FFFFFF"/>
                </a:highlight>
                <a:latin typeface="Consolas"/>
                <a:ea typeface="Consolas"/>
                <a:cs typeface="Consolas"/>
                <a:sym typeface="Consolas"/>
              </a:rPr>
              <a:t>, sess.run(tf.argmax(hypothesis,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p>
          <a:p>
            <a:pPr lvl="0" rtl="0">
              <a:spcBef>
                <a:spcPts val="0"/>
              </a:spcBef>
              <a:buNone/>
            </a:pPr>
            <a:r>
              <a:rPr lang="en-US" sz="3500">
                <a:solidFill>
                  <a:schemeClr val="dk1"/>
                </a:solidFill>
                <a:highlight>
                  <a:srgbClr val="FFFFFF"/>
                </a:highlight>
                <a:latin typeface="Consolas"/>
                <a:ea typeface="Consolas"/>
                <a:cs typeface="Consolas"/>
                <a:sym typeface="Consolas"/>
              </a:rPr>
              <a:t>                      feed_dict={X: 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endParaRPr sz="3500">
              <a:solidFill>
                <a:schemeClr val="dk1"/>
              </a:solidFill>
              <a:highlight>
                <a:srgbClr val="FFFFFF"/>
              </a:highlight>
              <a:latin typeface="Consolas"/>
              <a:ea typeface="Consolas"/>
              <a:cs typeface="Consolas"/>
              <a:sym typeface="Consolas"/>
            </a:endParaRPr>
          </a:p>
          <a:p>
            <a:pPr lvl="0" rtl="0">
              <a:spcBef>
                <a:spcPts val="0"/>
              </a:spcBef>
              <a:buNone/>
            </a:pPr>
            <a:r>
              <a:rPr lang="en-US" sz="3500">
                <a:solidFill>
                  <a:schemeClr val="dk1"/>
                </a:solidFill>
                <a:highlight>
                  <a:srgbClr val="FFFFFF"/>
                </a:highlight>
                <a:latin typeface="Consolas"/>
                <a:ea typeface="Consolas"/>
                <a:cs typeface="Consolas"/>
                <a:sym typeface="Consolas"/>
              </a:rPr>
              <a:t>plt.imshow(mnist.test.images[r:r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          reshape(</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cmap</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'Greys'</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interpolation</a:t>
            </a:r>
            <a:r>
              <a:rPr lang="en-US" sz="3500">
                <a:solidFill>
                  <a:schemeClr val="dk1"/>
                </a:solidFill>
                <a:highlight>
                  <a:srgbClr val="FFFFFF"/>
                </a:highlight>
                <a:latin typeface="Consolas"/>
                <a:ea typeface="Consolas"/>
                <a:cs typeface="Consolas"/>
                <a:sym typeface="Consolas"/>
              </a:rPr>
              <a:t>=</a:t>
            </a:r>
            <a:r>
              <a:rPr lang="en-US" sz="3500" b="1">
                <a:solidFill>
                  <a:srgbClr val="008080"/>
                </a:solidFill>
                <a:highlight>
                  <a:srgbClr val="FFFFFF"/>
                </a:highlight>
                <a:latin typeface="Consolas"/>
                <a:ea typeface="Consolas"/>
                <a:cs typeface="Consolas"/>
                <a:sym typeface="Consolas"/>
              </a:rPr>
              <a:t>'nearest'</a:t>
            </a:r>
            <a:r>
              <a:rPr lang="en-US" sz="3500">
                <a:solidFill>
                  <a:schemeClr val="dk1"/>
                </a:solidFill>
                <a:highlight>
                  <a:srgbClr val="FFFFFF"/>
                </a:highlight>
                <a:latin typeface="Consolas"/>
                <a:ea typeface="Consolas"/>
                <a:cs typeface="Consolas"/>
                <a:sym typeface="Consolas"/>
              </a:rPr>
              <a:t>)</a:t>
            </a:r>
          </a:p>
          <a:p>
            <a:pPr lvl="0" rtl="0">
              <a:spcBef>
                <a:spcPts val="0"/>
              </a:spcBef>
              <a:buNone/>
            </a:pPr>
            <a:r>
              <a:rPr lang="en-US" sz="3500">
                <a:solidFill>
                  <a:schemeClr val="dk1"/>
                </a:solidFill>
                <a:highlight>
                  <a:srgbClr val="FFFFFF"/>
                </a:highlight>
                <a:latin typeface="Consolas"/>
                <a:ea typeface="Consolas"/>
                <a:cs typeface="Consolas"/>
                <a:sym typeface="Consolas"/>
              </a:rPr>
              <a:t>plt.show()</a:t>
            </a:r>
          </a:p>
        </p:txBody>
      </p:sp>
      <p:sp>
        <p:nvSpPr>
          <p:cNvPr id="1152" name="Shape 1152"/>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Shape 1157"/>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1158" name="Shape 1158"/>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buClr>
                <a:srgbClr val="D9D9D9"/>
              </a:buClr>
            </a:pPr>
            <a:r>
              <a:rPr lang="en-US">
                <a:solidFill>
                  <a:srgbClr val="D9D9D9"/>
                </a:solidFill>
              </a:rPr>
              <a:t>Linear Regression</a:t>
            </a:r>
          </a:p>
          <a:p>
            <a:pPr marL="457200" marR="0" lvl="0" indent="-228600" algn="l" rtl="0">
              <a:lnSpc>
                <a:spcPct val="100000"/>
              </a:lnSpc>
              <a:spcBef>
                <a:spcPts val="0"/>
              </a:spcBef>
              <a:spcAft>
                <a:spcPts val="0"/>
              </a:spcAft>
              <a:buClr>
                <a:srgbClr val="D9D9D9"/>
              </a:buClr>
            </a:pPr>
            <a:r>
              <a:rPr lang="en-US">
                <a:solidFill>
                  <a:srgbClr val="D9D9D9"/>
                </a:solidFill>
              </a:rPr>
              <a:t>Logistic Regression (Binary classification)</a:t>
            </a:r>
          </a:p>
          <a:p>
            <a:pPr marL="457200" marR="0" lvl="0" indent="-228600" algn="l" rtl="0">
              <a:lnSpc>
                <a:spcPct val="100000"/>
              </a:lnSpc>
              <a:spcBef>
                <a:spcPts val="0"/>
              </a:spcBef>
              <a:spcAft>
                <a:spcPts val="0"/>
              </a:spcAft>
              <a:buClr>
                <a:srgbClr val="D9D9D9"/>
              </a:buClr>
            </a:pPr>
            <a:r>
              <a:rPr lang="en-US">
                <a:solidFill>
                  <a:srgbClr val="D9D9D9"/>
                </a:solidFill>
              </a:rPr>
              <a:t>Softmax Classification</a:t>
            </a:r>
          </a:p>
          <a:p>
            <a:pPr marL="457200" marR="0" lvl="0" indent="-228600" algn="l" rtl="0">
              <a:lnSpc>
                <a:spcPct val="100000"/>
              </a:lnSpc>
              <a:spcBef>
                <a:spcPts val="0"/>
              </a:spcBef>
              <a:spcAft>
                <a:spcPts val="0"/>
              </a:spcAft>
            </a:pPr>
            <a:r>
              <a:rPr lang="en-US"/>
              <a:t>Neural Networks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Shape 116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Neural Net</a:t>
            </a:r>
          </a:p>
        </p:txBody>
      </p:sp>
      <p:pic>
        <p:nvPicPr>
          <p:cNvPr id="1164" name="Shape 1164" descr="pasted-image.png"/>
          <p:cNvPicPr preferRelativeResize="0"/>
          <p:nvPr/>
        </p:nvPicPr>
        <p:blipFill rotWithShape="1">
          <a:blip r:embed="rId3">
            <a:alphaModFix/>
          </a:blip>
          <a:srcRect/>
          <a:stretch/>
        </p:blipFill>
        <p:spPr>
          <a:xfrm>
            <a:off x="17241431" y="1238403"/>
            <a:ext cx="5908896" cy="3070635"/>
          </a:xfrm>
          <a:prstGeom prst="rect">
            <a:avLst/>
          </a:prstGeom>
          <a:noFill/>
          <a:ln>
            <a:noFill/>
          </a:ln>
        </p:spPr>
      </p:pic>
      <p:pic>
        <p:nvPicPr>
          <p:cNvPr id="1165" name="Shape 1165" descr="pasted-image.jpeg"/>
          <p:cNvPicPr preferRelativeResize="0"/>
          <p:nvPr/>
        </p:nvPicPr>
        <p:blipFill rotWithShape="1">
          <a:blip r:embed="rId4">
            <a:alphaModFix/>
          </a:blip>
          <a:srcRect/>
          <a:stretch/>
        </p:blipFill>
        <p:spPr>
          <a:xfrm>
            <a:off x="5922367" y="4455715"/>
            <a:ext cx="14884503" cy="730112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Softmax classifier for MNIST</a:t>
            </a:r>
          </a:p>
        </p:txBody>
      </p:sp>
      <p:sp>
        <p:nvSpPr>
          <p:cNvPr id="1171" name="Shape 1171"/>
          <p:cNvSpPr txBox="1"/>
          <p:nvPr/>
        </p:nvSpPr>
        <p:spPr>
          <a:xfrm>
            <a:off x="0" y="0"/>
            <a:ext cx="20398500" cy="12633600"/>
          </a:xfrm>
          <a:prstGeom prst="rect">
            <a:avLst/>
          </a:prstGeom>
          <a:noFill/>
          <a:ln>
            <a:noFill/>
          </a:ln>
        </p:spPr>
        <p:txBody>
          <a:bodyPr wrap="square" lIns="243800" tIns="243800" rIns="243800" bIns="243800" anchor="ctr" anchorCtr="0">
            <a:noAutofit/>
          </a:bodyPr>
          <a:lstStyle/>
          <a:p>
            <a:pPr lvl="0" rtl="0">
              <a:spcBef>
                <a:spcPts val="0"/>
              </a:spcBef>
              <a:buNone/>
            </a:pPr>
            <a:endParaRPr sz="2700" i="1">
              <a:solidFill>
                <a:srgbClr val="808080"/>
              </a:solidFill>
              <a:highlight>
                <a:srgbClr val="FFFFFF"/>
              </a:highlight>
              <a:latin typeface="Consolas"/>
              <a:ea typeface="Consolas"/>
              <a:cs typeface="Consolas"/>
              <a:sym typeface="Consolas"/>
            </a:endParaRPr>
          </a:p>
          <a:p>
            <a:pPr lvl="0" rtl="0">
              <a:spcBef>
                <a:spcPts val="0"/>
              </a:spcBef>
              <a:buNone/>
            </a:pPr>
            <a:r>
              <a:rPr lang="en-US" sz="2700" i="1">
                <a:solidFill>
                  <a:srgbClr val="808080"/>
                </a:solidFill>
                <a:highlight>
                  <a:srgbClr val="FFFFFF"/>
                </a:highlight>
                <a:latin typeface="Consolas"/>
                <a:ea typeface="Consolas"/>
                <a:cs typeface="Consolas"/>
                <a:sym typeface="Consolas"/>
              </a:rPr>
              <a:t># weights &amp; bias for nn layers</a:t>
            </a: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tf.matmul(X, W) + b</a:t>
            </a:r>
          </a:p>
          <a:p>
            <a:pPr lvl="0" rtl="0">
              <a:spcBef>
                <a:spcPts val="0"/>
              </a:spcBef>
              <a:buNone/>
            </a:pPr>
            <a:r>
              <a:rPr lang="en-US" sz="2700" i="1">
                <a:solidFill>
                  <a:srgbClr val="808080"/>
                </a:solidFill>
                <a:highlight>
                  <a:srgbClr val="FFFFFF"/>
                </a:highlight>
                <a:latin typeface="Consolas"/>
                <a:ea typeface="Consolas"/>
                <a:cs typeface="Consolas"/>
                <a:sym typeface="Consolas"/>
              </a:rPr>
              <a:t># define cost/loss &amp; optimizer</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p>
          <a:p>
            <a:pPr lvl="0" rtl="0">
              <a:spcBef>
                <a:spcPts val="0"/>
              </a:spcBef>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p>
          <a:p>
            <a:pPr lvl="0" rtl="0">
              <a:spcBef>
                <a:spcPts val="0"/>
              </a:spcBef>
              <a:buNone/>
            </a:pPr>
            <a:r>
              <a:rPr lang="en-US" sz="2700" i="1">
                <a:solidFill>
                  <a:srgbClr val="808080"/>
                </a:solidFill>
                <a:highlight>
                  <a:srgbClr val="FFFFFF"/>
                </a:highlight>
                <a:latin typeface="Consolas"/>
                <a:ea typeface="Consolas"/>
                <a:cs typeface="Consolas"/>
                <a:sym typeface="Consolas"/>
              </a:rPr>
              <a:t># initialize</a:t>
            </a:r>
          </a:p>
          <a:p>
            <a:pPr lvl="0" rtl="0">
              <a:spcBef>
                <a:spcPts val="0"/>
              </a:spcBef>
              <a:buNone/>
            </a:pPr>
            <a:r>
              <a:rPr lang="en-US" sz="2700">
                <a:solidFill>
                  <a:schemeClr val="dk1"/>
                </a:solidFill>
                <a:highlight>
                  <a:srgbClr val="FFFFFF"/>
                </a:highlight>
                <a:latin typeface="Consolas"/>
                <a:ea typeface="Consolas"/>
                <a:cs typeface="Consolas"/>
                <a:sym typeface="Consolas"/>
              </a:rPr>
              <a:t>sess = tf.Session()</a:t>
            </a:r>
          </a:p>
          <a:p>
            <a:pPr lvl="0" rtl="0">
              <a:spcBef>
                <a:spcPts val="0"/>
              </a:spcBef>
              <a:buNone/>
            </a:pP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i="1">
                <a:solidFill>
                  <a:srgbClr val="808080"/>
                </a:solidFill>
                <a:highlight>
                  <a:srgbClr val="FFFFFF"/>
                </a:highlight>
                <a:latin typeface="Consolas"/>
                <a:ea typeface="Consolas"/>
                <a:cs typeface="Consolas"/>
                <a:sym typeface="Consolas"/>
              </a:rPr>
              <a:t># train my model</a:t>
            </a:r>
          </a:p>
          <a:p>
            <a:pPr lvl="0" rtl="0">
              <a:spcBef>
                <a:spcPts val="0"/>
              </a:spcBef>
              <a:buNone/>
            </a:pP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p>
          <a:p>
            <a:pPr lvl="0" rtl="0">
              <a:spcBef>
                <a:spcPts val="0"/>
              </a:spcBef>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p>
          <a:p>
            <a:pPr lvl="0" rtl="0">
              <a:spcBef>
                <a:spcPts val="0"/>
              </a:spcBef>
              <a:buNone/>
            </a:pPr>
            <a:r>
              <a:rPr lang="en-US" sz="2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2700">
                <a:solidFill>
                  <a:schemeClr val="dk1"/>
                </a:solidFill>
                <a:highlight>
                  <a:srgbClr val="FFFFFF"/>
                </a:highlight>
                <a:latin typeface="Consolas"/>
                <a:ea typeface="Consolas"/>
                <a:cs typeface="Consolas"/>
                <a:sym typeface="Consolas"/>
              </a:rPr>
              <a:t>       feed_dict = {X: batch_xs, Y: batch_ys}</a:t>
            </a:r>
          </a:p>
          <a:p>
            <a:pPr lvl="0" rtl="0">
              <a:spcBef>
                <a:spcPts val="0"/>
              </a:spcBef>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c / total_batch</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i="1">
                <a:solidFill>
                  <a:srgbClr val="808080"/>
                </a:solidFill>
                <a:highlight>
                  <a:srgbClr val="FFFFFF"/>
                </a:highlight>
                <a:latin typeface="Consolas"/>
                <a:ea typeface="Consolas"/>
                <a:cs typeface="Consolas"/>
                <a:sym typeface="Consolas"/>
              </a:rPr>
              <a:t># Test model and check accuracy</a:t>
            </a:r>
          </a:p>
          <a:p>
            <a:pPr lvl="0" rtl="0">
              <a:spcBef>
                <a:spcPts val="0"/>
              </a:spcBef>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tf.reduce_mean(tf.cast(correct_prediction, tf.float32))</a:t>
            </a: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endParaRPr sz="2700" b="1">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0001 cost = 5.888845987</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0002 cost = 1.860620173</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0003 cost = 1.159035648</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0004 cost = 0.892340870</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0005 cost = 0.751155428</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0006 cost = 0.662484806</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0007 cost = 0.601544010</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0008 cost = 0.556526115</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0009 cost = 0.521186961</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0010 cost = 0.493068354</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0011 cost = 0.469686249</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0012 cost = 0.449967254</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0013 cost = 0.433519321</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0014 cost = 0.419000337</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0015 cost = 0.406490815</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Learning Finished!</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Accuracy: 0.9035</a:t>
            </a:r>
          </a:p>
        </p:txBody>
      </p:sp>
      <p:sp>
        <p:nvSpPr>
          <p:cNvPr id="1173" name="Shape 1173"/>
          <p:cNvSpPr txBox="1"/>
          <p:nvPr/>
        </p:nvSpPr>
        <p:spPr>
          <a:xfrm>
            <a:off x="8468467" y="12633600"/>
            <a:ext cx="15915300" cy="10824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https://github.com/hunkim/DeepLearningZeroToAll/blob/master/lab-10-1-mnist_softmax.py</a:t>
            </a:r>
            <a:r>
              <a:rPr lang="en-US" sz="2900"/>
              <a:t> </a:t>
            </a:r>
          </a:p>
        </p:txBody>
      </p:sp>
      <p:sp>
        <p:nvSpPr>
          <p:cNvPr id="1174" name="Shape 1174"/>
          <p:cNvSpPr txBox="1"/>
          <p:nvPr/>
        </p:nvSpPr>
        <p:spPr>
          <a:xfrm>
            <a:off x="9167650" y="3516400"/>
            <a:ext cx="7756200" cy="1830000"/>
          </a:xfrm>
          <a:prstGeom prst="rect">
            <a:avLst/>
          </a:prstGeom>
          <a:noFill/>
          <a:ln w="9525" cap="flat" cmpd="sng">
            <a:solidFill>
              <a:srgbClr val="4A86E8"/>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3000">
                <a:solidFill>
                  <a:schemeClr val="dk1"/>
                </a:solidFill>
                <a:latin typeface="Consolas"/>
                <a:ea typeface="Consolas"/>
                <a:cs typeface="Consolas"/>
                <a:sym typeface="Consolas"/>
              </a:rPr>
              <a:t>cost = tf.reduce_mean(-tf.reduce_sum(Y * tf.log(hypothesis), </a:t>
            </a:r>
            <a:r>
              <a:rPr lang="en-US" sz="3000">
                <a:solidFill>
                  <a:srgbClr val="660099"/>
                </a:solidFill>
                <a:latin typeface="Consolas"/>
                <a:ea typeface="Consolas"/>
                <a:cs typeface="Consolas"/>
                <a:sym typeface="Consolas"/>
              </a:rPr>
              <a:t>axis</a:t>
            </a:r>
            <a:r>
              <a:rPr lang="en-US" sz="3000">
                <a:solidFill>
                  <a:schemeClr val="dk1"/>
                </a:solidFill>
                <a:latin typeface="Consolas"/>
                <a:ea typeface="Consolas"/>
                <a:cs typeface="Consolas"/>
                <a:sym typeface="Consolas"/>
              </a:rPr>
              <a:t>=</a:t>
            </a:r>
            <a:r>
              <a:rPr lang="en-US" sz="3000">
                <a:solidFill>
                  <a:schemeClr val="hlink"/>
                </a:solidFill>
                <a:latin typeface="Consolas"/>
                <a:ea typeface="Consolas"/>
                <a:cs typeface="Consolas"/>
                <a:sym typeface="Consolas"/>
              </a:rPr>
              <a:t>1</a:t>
            </a:r>
            <a:r>
              <a:rPr lang="en-US" sz="3000">
                <a:solidFill>
                  <a:schemeClr val="dk1"/>
                </a:solidFill>
                <a:latin typeface="Consolas"/>
                <a:ea typeface="Consolas"/>
                <a:cs typeface="Consolas"/>
                <a:sym typeface="Consolas"/>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a:latin typeface="Gill Sans"/>
                <a:ea typeface="Gill Sans"/>
                <a:cs typeface="Gill Sans"/>
                <a:sym typeface="Gill Sans"/>
              </a:rPr>
              <a:t>NN</a:t>
            </a:r>
            <a:r>
              <a:rPr lang="en-US" sz="9100" b="0" i="0" u="none" strike="noStrike" cap="none">
                <a:solidFill>
                  <a:srgbClr val="000000"/>
                </a:solidFill>
                <a:latin typeface="Gill Sans"/>
                <a:ea typeface="Gill Sans"/>
                <a:cs typeface="Gill Sans"/>
                <a:sym typeface="Gill Sans"/>
              </a:rPr>
              <a:t> for MNIST</a:t>
            </a:r>
          </a:p>
        </p:txBody>
      </p:sp>
      <p:sp>
        <p:nvSpPr>
          <p:cNvPr id="1180" name="Shape 1180"/>
          <p:cNvSpPr txBox="1"/>
          <p:nvPr/>
        </p:nvSpPr>
        <p:spPr>
          <a:xfrm>
            <a:off x="0" y="0"/>
            <a:ext cx="20398500" cy="126336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90625"/>
              <a:buFont typeface="Arial"/>
              <a:buNone/>
            </a:pPr>
            <a:r>
              <a:rPr lang="en-US" sz="3200" i="1">
                <a:solidFill>
                  <a:srgbClr val="808080"/>
                </a:solidFill>
                <a:highlight>
                  <a:srgbClr val="FFFFFF"/>
                </a:highlight>
                <a:latin typeface="Consolas"/>
                <a:ea typeface="Consolas"/>
                <a:cs typeface="Consolas"/>
                <a:sym typeface="Consolas"/>
              </a:rPr>
              <a:t># input place holders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X = tf.placeholder(tf.float32,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Y = tf.placeholder(tf.float32,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i="1">
                <a:solidFill>
                  <a:srgbClr val="808080"/>
                </a:solidFill>
                <a:highlight>
                  <a:srgbClr val="FFFFFF"/>
                </a:highlight>
                <a:latin typeface="Consolas"/>
                <a:ea typeface="Consolas"/>
                <a:cs typeface="Consolas"/>
                <a:sym typeface="Consolas"/>
              </a:rPr>
              <a:t># weights &amp; bias for nn layers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L1 = tf.nn.relu(tf.matmul(X, W1) + b1)</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L2 = tf.nn.relu(tf.matmul(L1, W2) + b2)</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tf.matmul(L2, W3) + b3</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i="1">
                <a:solidFill>
                  <a:srgbClr val="808080"/>
                </a:solidFill>
                <a:highlight>
                  <a:srgbClr val="FFFFFF"/>
                </a:highlight>
                <a:latin typeface="Consolas"/>
                <a:ea typeface="Consolas"/>
                <a:cs typeface="Consolas"/>
                <a:sym typeface="Consolas"/>
              </a:rPr>
              <a:t># define cost/loss &amp; optimizer</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p>
          <a:p>
            <a:pPr lvl="0" rtl="0">
              <a:spcBef>
                <a:spcPts val="0"/>
              </a:spcBef>
              <a:buNone/>
            </a:pPr>
            <a:endParaRPr sz="2700" i="1">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100" b="1">
                <a:solidFill>
                  <a:srgbClr val="008080"/>
                </a:solidFill>
                <a:highlight>
                  <a:srgbClr val="FFFFFF"/>
                </a:highlight>
              </a:rPr>
              <a:t>Epoch: 0001 cost = 141.207671860</a:t>
            </a:r>
          </a:p>
          <a:p>
            <a:pPr lvl="0" rtl="0">
              <a:spcBef>
                <a:spcPts val="0"/>
              </a:spcBef>
              <a:buNone/>
            </a:pPr>
            <a:r>
              <a:rPr lang="en-US" sz="3100" b="1">
                <a:solidFill>
                  <a:srgbClr val="008080"/>
                </a:solidFill>
                <a:highlight>
                  <a:srgbClr val="FFFFFF"/>
                </a:highlight>
              </a:rPr>
              <a:t>Epoch: 0002 cost = 38.788445864</a:t>
            </a:r>
          </a:p>
          <a:p>
            <a:pPr lvl="0" rtl="0">
              <a:spcBef>
                <a:spcPts val="0"/>
              </a:spcBef>
              <a:buNone/>
            </a:pPr>
            <a:r>
              <a:rPr lang="en-US" sz="3100" b="1">
                <a:solidFill>
                  <a:srgbClr val="008080"/>
                </a:solidFill>
                <a:highlight>
                  <a:srgbClr val="FFFFFF"/>
                </a:highlight>
              </a:rPr>
              <a:t>Epoch: 0003 cost = 23.977515479</a:t>
            </a:r>
          </a:p>
          <a:p>
            <a:pPr lvl="0" rtl="0">
              <a:spcBef>
                <a:spcPts val="0"/>
              </a:spcBef>
              <a:buNone/>
            </a:pPr>
            <a:r>
              <a:rPr lang="en-US" sz="3100" b="1">
                <a:solidFill>
                  <a:srgbClr val="008080"/>
                </a:solidFill>
                <a:highlight>
                  <a:srgbClr val="FFFFFF"/>
                </a:highlight>
              </a:rPr>
              <a:t>Epoch: 0004 cost = 16.315132428</a:t>
            </a:r>
          </a:p>
          <a:p>
            <a:pPr lvl="0" rtl="0">
              <a:spcBef>
                <a:spcPts val="0"/>
              </a:spcBef>
              <a:buNone/>
            </a:pPr>
            <a:r>
              <a:rPr lang="en-US" sz="3100" b="1">
                <a:solidFill>
                  <a:srgbClr val="008080"/>
                </a:solidFill>
                <a:highlight>
                  <a:srgbClr val="FFFFFF"/>
                </a:highlight>
              </a:rPr>
              <a:t>Epoch: 0005 cost = 11.702554882</a:t>
            </a:r>
          </a:p>
          <a:p>
            <a:pPr lvl="0" rtl="0">
              <a:spcBef>
                <a:spcPts val="0"/>
              </a:spcBef>
              <a:buNone/>
            </a:pPr>
            <a:r>
              <a:rPr lang="en-US" sz="3100" b="1">
                <a:solidFill>
                  <a:srgbClr val="008080"/>
                </a:solidFill>
                <a:highlight>
                  <a:srgbClr val="FFFFFF"/>
                </a:highlight>
              </a:rPr>
              <a:t>Epoch: 0006 cost = 8.573139748</a:t>
            </a:r>
          </a:p>
          <a:p>
            <a:pPr lvl="0" rtl="0">
              <a:spcBef>
                <a:spcPts val="0"/>
              </a:spcBef>
              <a:buNone/>
            </a:pPr>
            <a:r>
              <a:rPr lang="en-US" sz="3100" b="1">
                <a:solidFill>
                  <a:srgbClr val="008080"/>
                </a:solidFill>
                <a:highlight>
                  <a:srgbClr val="FFFFFF"/>
                </a:highlight>
              </a:rPr>
              <a:t>Epoch: 0007 cost = 6.370995680</a:t>
            </a:r>
          </a:p>
          <a:p>
            <a:pPr lvl="0" rtl="0">
              <a:spcBef>
                <a:spcPts val="0"/>
              </a:spcBef>
              <a:buNone/>
            </a:pPr>
            <a:r>
              <a:rPr lang="en-US" sz="3100" b="1">
                <a:solidFill>
                  <a:srgbClr val="008080"/>
                </a:solidFill>
                <a:highlight>
                  <a:srgbClr val="FFFFFF"/>
                </a:highlight>
              </a:rPr>
              <a:t>Epoch: 0008 cost = 4.537178684</a:t>
            </a:r>
          </a:p>
          <a:p>
            <a:pPr lvl="0" rtl="0">
              <a:spcBef>
                <a:spcPts val="0"/>
              </a:spcBef>
              <a:buNone/>
            </a:pPr>
            <a:r>
              <a:rPr lang="en-US" sz="3100" b="1">
                <a:solidFill>
                  <a:srgbClr val="008080"/>
                </a:solidFill>
                <a:highlight>
                  <a:srgbClr val="FFFFFF"/>
                </a:highlight>
              </a:rPr>
              <a:t>Epoch: 0009 cost = 3.216900532</a:t>
            </a:r>
          </a:p>
          <a:p>
            <a:pPr lvl="0" rtl="0">
              <a:spcBef>
                <a:spcPts val="0"/>
              </a:spcBef>
              <a:buNone/>
            </a:pPr>
            <a:r>
              <a:rPr lang="en-US" sz="3100" b="1">
                <a:solidFill>
                  <a:srgbClr val="008080"/>
                </a:solidFill>
                <a:highlight>
                  <a:srgbClr val="FFFFFF"/>
                </a:highlight>
              </a:rPr>
              <a:t>Epoch: 0010 cost = 2.329708954</a:t>
            </a:r>
          </a:p>
          <a:p>
            <a:pPr lvl="0" rtl="0">
              <a:spcBef>
                <a:spcPts val="0"/>
              </a:spcBef>
              <a:buNone/>
            </a:pPr>
            <a:r>
              <a:rPr lang="en-US" sz="3100" b="1">
                <a:solidFill>
                  <a:srgbClr val="008080"/>
                </a:solidFill>
                <a:highlight>
                  <a:srgbClr val="FFFFFF"/>
                </a:highlight>
              </a:rPr>
              <a:t>Epoch: 0011 cost = 1.715552875</a:t>
            </a:r>
          </a:p>
          <a:p>
            <a:pPr lvl="0" rtl="0">
              <a:spcBef>
                <a:spcPts val="0"/>
              </a:spcBef>
              <a:buNone/>
            </a:pPr>
            <a:r>
              <a:rPr lang="en-US" sz="3100" b="1">
                <a:solidFill>
                  <a:srgbClr val="008080"/>
                </a:solidFill>
                <a:highlight>
                  <a:srgbClr val="FFFFFF"/>
                </a:highlight>
              </a:rPr>
              <a:t>Epoch: 0012 cost = 1.189857912</a:t>
            </a:r>
          </a:p>
          <a:p>
            <a:pPr lvl="0" rtl="0">
              <a:spcBef>
                <a:spcPts val="0"/>
              </a:spcBef>
              <a:buNone/>
            </a:pPr>
            <a:r>
              <a:rPr lang="en-US" sz="3100" b="1">
                <a:solidFill>
                  <a:srgbClr val="008080"/>
                </a:solidFill>
                <a:highlight>
                  <a:srgbClr val="FFFFFF"/>
                </a:highlight>
              </a:rPr>
              <a:t>Epoch: 0013 cost = 0.820965160</a:t>
            </a:r>
          </a:p>
          <a:p>
            <a:pPr lvl="0" rtl="0">
              <a:spcBef>
                <a:spcPts val="0"/>
              </a:spcBef>
              <a:buNone/>
            </a:pPr>
            <a:r>
              <a:rPr lang="en-US" sz="3100" b="1">
                <a:solidFill>
                  <a:srgbClr val="008080"/>
                </a:solidFill>
                <a:highlight>
                  <a:srgbClr val="FFFFFF"/>
                </a:highlight>
              </a:rPr>
              <a:t>Epoch: 0014 cost = 0.624131458</a:t>
            </a:r>
          </a:p>
          <a:p>
            <a:pPr lvl="0" rtl="0">
              <a:spcBef>
                <a:spcPts val="0"/>
              </a:spcBef>
              <a:buNone/>
            </a:pPr>
            <a:r>
              <a:rPr lang="en-US" sz="3100" b="1">
                <a:solidFill>
                  <a:srgbClr val="008080"/>
                </a:solidFill>
                <a:highlight>
                  <a:srgbClr val="FFFFFF"/>
                </a:highlight>
              </a:rPr>
              <a:t>Epoch: 0015 cost = 0.454633765</a:t>
            </a:r>
          </a:p>
          <a:p>
            <a:pPr lvl="0" rtl="0">
              <a:spcBef>
                <a:spcPts val="0"/>
              </a:spcBef>
              <a:buNone/>
            </a:pPr>
            <a:r>
              <a:rPr lang="en-US" sz="3100" b="1">
                <a:solidFill>
                  <a:srgbClr val="008080"/>
                </a:solidFill>
                <a:highlight>
                  <a:srgbClr val="FFFFFF"/>
                </a:highlight>
              </a:rPr>
              <a:t>Learning Finished!</a:t>
            </a:r>
          </a:p>
          <a:p>
            <a:pPr lvl="0" rtl="0">
              <a:spcBef>
                <a:spcPts val="0"/>
              </a:spcBef>
              <a:buNone/>
            </a:pPr>
            <a:r>
              <a:rPr lang="en-US" sz="3100" b="1">
                <a:solidFill>
                  <a:srgbClr val="008080"/>
                </a:solidFill>
                <a:highlight>
                  <a:srgbClr val="FFFFFF"/>
                </a:highlight>
              </a:rPr>
              <a:t>Accuracy: </a:t>
            </a:r>
            <a:r>
              <a:rPr lang="en-US" sz="3700" b="1">
                <a:solidFill>
                  <a:srgbClr val="008080"/>
                </a:solidFill>
                <a:highlight>
                  <a:srgbClr val="FFFFFF"/>
                </a:highlight>
              </a:rPr>
              <a:t>0.9455</a:t>
            </a:r>
          </a:p>
        </p:txBody>
      </p:sp>
      <p:sp>
        <p:nvSpPr>
          <p:cNvPr id="1182" name="Shape 1182"/>
          <p:cNvSpPr txBox="1"/>
          <p:nvPr/>
        </p:nvSpPr>
        <p:spPr>
          <a:xfrm>
            <a:off x="8468467" y="12633600"/>
            <a:ext cx="15915300" cy="10824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https://github.com/hunkim/DeepLearningZeroToAll/blob/master/lab-10-2-mnist_nn.py</a:t>
            </a:r>
            <a:r>
              <a:rPr lang="en-US" sz="2900">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Shape 1187"/>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Wide &amp; Deep</a:t>
            </a:r>
          </a:p>
        </p:txBody>
      </p:sp>
      <p:pic>
        <p:nvPicPr>
          <p:cNvPr id="1188" name="Shape 1188" descr="pasted-image.png"/>
          <p:cNvPicPr preferRelativeResize="0"/>
          <p:nvPr/>
        </p:nvPicPr>
        <p:blipFill rotWithShape="1">
          <a:blip r:embed="rId3">
            <a:alphaModFix/>
          </a:blip>
          <a:srcRect/>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4500" b="0" i="0" u="sng" strike="noStrike" cap="non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Shape 1199"/>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lvl="0">
              <a:spcBef>
                <a:spcPts val="0"/>
              </a:spcBef>
              <a:buNone/>
            </a:pPr>
            <a:r>
              <a:rPr lang="en-US"/>
              <a:t>Homework</a:t>
            </a:r>
          </a:p>
        </p:txBody>
      </p:sp>
      <p:sp>
        <p:nvSpPr>
          <p:cNvPr id="1200" name="Shape 1200"/>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marL="457200" lvl="0" indent="-228600" rtl="0">
              <a:spcBef>
                <a:spcPts val="0"/>
              </a:spcBef>
            </a:pPr>
            <a:r>
              <a:rPr lang="en-US"/>
              <a:t>Tensor manipulation </a:t>
            </a:r>
          </a:p>
          <a:p>
            <a:pPr marL="914400" lvl="1" indent="-228600" rtl="0">
              <a:spcBef>
                <a:spcPts val="0"/>
              </a:spcBef>
            </a:pPr>
            <a:r>
              <a:rPr lang="en-US" u="sng">
                <a:solidFill>
                  <a:schemeClr val="hlink"/>
                </a:solidFill>
                <a:hlinkClick r:id="rId3"/>
              </a:rPr>
              <a:t>https://docs.google.com/presentation/d/1gQ7Xxrhylkr5Kk5pG15yvX3yOln_hk2-H6jrQeXqKmU/</a:t>
            </a:r>
            <a:r>
              <a:rPr lang="en-US"/>
              <a:t> </a:t>
            </a:r>
          </a:p>
          <a:p>
            <a:pPr marL="457200" lvl="0" indent="-228600" rtl="0">
              <a:spcBef>
                <a:spcPts val="0"/>
              </a:spcBef>
            </a:pPr>
            <a:r>
              <a:rPr lang="en-US"/>
              <a:t>Titanic with NN</a:t>
            </a:r>
          </a:p>
          <a:p>
            <a:pPr marL="914400" lvl="1" indent="-228600">
              <a:spcBef>
                <a:spcPts val="0"/>
              </a:spcBef>
            </a:pPr>
            <a:r>
              <a:rPr lang="en-US" u="sng">
                <a:solidFill>
                  <a:schemeClr val="hlink"/>
                </a:solidFill>
                <a:hlinkClick r:id="rId4"/>
              </a:rPr>
              <a:t>https://github.com/hunkim/KaggleZeroToAll/tree/master/k0-01-titanic</a:t>
            </a:r>
            <a:r>
              <a:rPr lang="en-US"/>
              <a:t> </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Shape 1205"/>
          <p:cNvSpPr txBox="1">
            <a:spLocks noGrp="1"/>
          </p:cNvSpPr>
          <p:nvPr>
            <p:ph type="body" idx="1"/>
          </p:nvPr>
        </p:nvSpPr>
        <p:spPr>
          <a:xfrm>
            <a:off x="556750" y="8931350"/>
            <a:ext cx="23422800" cy="4370100"/>
          </a:xfrm>
          <a:prstGeom prst="rect">
            <a:avLst/>
          </a:prstGeom>
        </p:spPr>
        <p:txBody>
          <a:bodyPr wrap="square" lIns="91425" tIns="91425" rIns="91425" bIns="91425" anchor="ctr" anchorCtr="0">
            <a:noAutofit/>
          </a:bodyPr>
          <a:lstStyle/>
          <a:p>
            <a:pPr marL="457200" lvl="0" indent="-228600">
              <a:spcBef>
                <a:spcPts val="0"/>
              </a:spcBef>
            </a:pPr>
            <a:r>
              <a:rPr lang="en-US"/>
              <a:t>CNN</a:t>
            </a:r>
          </a:p>
          <a:p>
            <a:pPr marL="457200" lvl="0" indent="-228600" rtl="0">
              <a:spcBef>
                <a:spcPts val="0"/>
              </a:spcBef>
            </a:pPr>
            <a:r>
              <a:rPr lang="en-US"/>
              <a:t>RNN</a:t>
            </a:r>
          </a:p>
          <a:p>
            <a:pPr marL="457200" lvl="0" indent="-228600">
              <a:spcBef>
                <a:spcPts val="0"/>
              </a:spcBef>
            </a:pPr>
            <a:r>
              <a:rPr lang="en-US"/>
              <a:t>Example code: </a:t>
            </a:r>
            <a:r>
              <a:rPr lang="en-US" u="sng">
                <a:solidFill>
                  <a:schemeClr val="hlink"/>
                </a:solidFill>
                <a:hlinkClick r:id="rId3"/>
              </a:rPr>
              <a:t>https://github.com/hunkim/DeepLearningZeroToAll</a:t>
            </a:r>
            <a:r>
              <a:rPr lang="en-US"/>
              <a:t>  </a:t>
            </a: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Shape 1211"/>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lvl="0">
              <a:spcBef>
                <a:spcPts val="0"/>
              </a:spcBef>
              <a:buNone/>
            </a:pPr>
            <a:endParaRPr/>
          </a:p>
        </p:txBody>
      </p:sp>
      <p:sp>
        <p:nvSpPr>
          <p:cNvPr id="1212" name="Shape 1212"/>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descr="pg_0038.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Shape 1217"/>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lvl="0">
              <a:spcBef>
                <a:spcPts val="0"/>
              </a:spcBef>
              <a:buNone/>
            </a:pPr>
            <a:endParaRPr/>
          </a:p>
        </p:txBody>
      </p:sp>
      <p:sp>
        <p:nvSpPr>
          <p:cNvPr id="1218" name="Shape 1218"/>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Shape 1223"/>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lvl="0" rtl="0">
              <a:spcBef>
                <a:spcPts val="0"/>
              </a:spcBef>
              <a:buClr>
                <a:schemeClr val="dk1"/>
              </a:buClr>
              <a:buSzPct val="25000"/>
              <a:buFont typeface="Gill Sans"/>
              <a:buNone/>
            </a:pPr>
            <a:r>
              <a:rPr lang="en-US">
                <a:solidFill>
                  <a:schemeClr val="dk1"/>
                </a:solidFill>
              </a:rPr>
              <a:t>How to minimize cost?</a:t>
            </a:r>
          </a:p>
        </p:txBody>
      </p:sp>
      <p:sp>
        <p:nvSpPr>
          <p:cNvPr id="1224" name="Shape 1224"/>
          <p:cNvSpPr txBox="1">
            <a:spLocks noGrp="1"/>
          </p:cNvSpPr>
          <p:nvPr>
            <p:ph type="body" idx="1"/>
          </p:nvPr>
        </p:nvSpPr>
        <p:spPr>
          <a:xfrm>
            <a:off x="945925" y="3720325"/>
            <a:ext cx="22969800" cy="8800200"/>
          </a:xfrm>
          <a:prstGeom prst="rect">
            <a:avLst/>
          </a:prstGeom>
          <a:noFill/>
          <a:ln>
            <a:noFill/>
          </a:ln>
        </p:spPr>
        <p:txBody>
          <a:bodyPr wrap="square" lIns="71425" tIns="71425" rIns="71425" bIns="71425" anchor="ctr" anchorCtr="0">
            <a:noAutofit/>
          </a:bodyPr>
          <a:lstStyle/>
          <a:p>
            <a:pPr marL="457200" marR="0" lvl="0" indent="-546100" algn="l" rtl="0">
              <a:lnSpc>
                <a:spcPct val="100000"/>
              </a:lnSpc>
              <a:spcBef>
                <a:spcPts val="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Start with initial guesses</a:t>
            </a:r>
          </a:p>
          <a:p>
            <a:pPr marL="914400" marR="0" lvl="1" indent="-546100" algn="l" rtl="0">
              <a:lnSpc>
                <a:spcPct val="100000"/>
              </a:lnSpc>
              <a:spcBef>
                <a:spcPts val="3300"/>
              </a:spcBef>
              <a:spcAft>
                <a:spcPts val="0"/>
              </a:spcAft>
              <a:buClr>
                <a:srgbClr val="000000"/>
              </a:buClr>
              <a:buSzPct val="100000"/>
              <a:buFont typeface="Gill Sans"/>
            </a:pPr>
            <a:r>
              <a:rPr lang="en-US" b="0" i="0" u="none" strike="noStrike" cap="none">
                <a:solidFill>
                  <a:srgbClr val="000000"/>
                </a:solidFill>
                <a:latin typeface="Gill Sans"/>
                <a:ea typeface="Gill Sans"/>
                <a:cs typeface="Gill Sans"/>
                <a:sym typeface="Gill Sans"/>
              </a:rPr>
              <a:t>Start at 0,0 (or any other value)</a:t>
            </a:r>
          </a:p>
          <a:p>
            <a:pPr marL="914400" marR="0" lvl="1" indent="-546100" algn="l" rtl="0">
              <a:lnSpc>
                <a:spcPct val="100000"/>
              </a:lnSpc>
              <a:spcBef>
                <a:spcPts val="3300"/>
              </a:spcBef>
              <a:spcAft>
                <a:spcPts val="0"/>
              </a:spcAft>
              <a:buClr>
                <a:srgbClr val="000000"/>
              </a:buClr>
              <a:buSzPct val="100000"/>
              <a:buFont typeface="Gill Sans"/>
            </a:pPr>
            <a:r>
              <a:rPr lang="en-US" b="0" i="0" u="none" strike="noStrike" cap="none">
                <a:solidFill>
                  <a:srgbClr val="000000"/>
                </a:solidFill>
                <a:latin typeface="Gill Sans"/>
                <a:ea typeface="Gill Sans"/>
                <a:cs typeface="Gill Sans"/>
                <a:sym typeface="Gill Sans"/>
              </a:rPr>
              <a:t>Keeping changing W and b a little bit to try and reduce cost(W, b)</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Each time you change the parameters, you select the gradient which reduces cost(W, b) the most possible </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Repeat</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Do so until you converge to a local minimum</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Has an interesting property</a:t>
            </a:r>
          </a:p>
          <a:p>
            <a:pPr marL="914400" marR="0" lvl="1" indent="-546100" algn="l" rtl="0">
              <a:lnSpc>
                <a:spcPct val="100000"/>
              </a:lnSpc>
              <a:spcBef>
                <a:spcPts val="3300"/>
              </a:spcBef>
              <a:spcAft>
                <a:spcPts val="0"/>
              </a:spcAft>
              <a:buClr>
                <a:srgbClr val="000000"/>
              </a:buClr>
              <a:buSzPct val="100000"/>
              <a:buFont typeface="Gill Sans"/>
            </a:pPr>
            <a:r>
              <a:rPr lang="en-US" b="0" i="0" u="none" strike="noStrike" cap="none">
                <a:solidFill>
                  <a:srgbClr val="000000"/>
                </a:solidFill>
                <a:latin typeface="Gill Sans"/>
                <a:ea typeface="Gill Sans"/>
                <a:cs typeface="Gill Sans"/>
                <a:sym typeface="Gill Sans"/>
              </a:rPr>
              <a:t>Where you start can determine which minimum you end up</a:t>
            </a:r>
          </a:p>
        </p:txBody>
      </p:sp>
      <p:sp>
        <p:nvSpPr>
          <p:cNvPr id="1225" name="Shape 1225"/>
          <p:cNvSpPr/>
          <p:nvPr/>
        </p:nvSpPr>
        <p:spPr>
          <a:xfrm>
            <a:off x="8126310" y="12983368"/>
            <a:ext cx="12989100" cy="536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2600" b="0" i="0" u="none" strike="noStrike" cap="none">
                <a:solidFill>
                  <a:srgbClr val="000000"/>
                </a:solidFill>
                <a:latin typeface="Helvetica Neue Light"/>
                <a:ea typeface="Helvetica Neue Light"/>
                <a:cs typeface="Helvetica Neue Light"/>
                <a:sym typeface="Helvetica Neue Light"/>
              </a:rPr>
              <a:t>http://www.holehouse.org/mlclass/01_02_Introduction_regression_analysis_and_gr.html</a:t>
            </a:r>
          </a:p>
        </p:txBody>
      </p:sp>
      <p:pic>
        <p:nvPicPr>
          <p:cNvPr id="1226" name="Shape 1226" descr="pasted-image.png"/>
          <p:cNvPicPr preferRelativeResize="0"/>
          <p:nvPr/>
        </p:nvPicPr>
        <p:blipFill rotWithShape="1">
          <a:blip r:embed="rId3">
            <a:alphaModFix/>
          </a:blip>
          <a:srcRect/>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Shape 1231"/>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1232" name="Shape 1232" descr="pasted-image.pdf"/>
          <p:cNvPicPr preferRelativeResize="0"/>
          <p:nvPr/>
        </p:nvPicPr>
        <p:blipFill rotWithShape="1">
          <a:blip r:embed="rId3">
            <a:alphaModFix/>
          </a:blip>
          <a:srcRect/>
          <a:stretch/>
        </p:blipFill>
        <p:spPr>
          <a:xfrm>
            <a:off x="7673578" y="4158095"/>
            <a:ext cx="9036900" cy="1768200"/>
          </a:xfrm>
          <a:prstGeom prst="rect">
            <a:avLst/>
          </a:prstGeom>
          <a:noFill/>
          <a:ln>
            <a:noFill/>
          </a:ln>
        </p:spPr>
      </p:pic>
      <p:pic>
        <p:nvPicPr>
          <p:cNvPr id="1233" name="Shape 1233" descr="pasted-image.pdf"/>
          <p:cNvPicPr preferRelativeResize="0"/>
          <p:nvPr/>
        </p:nvPicPr>
        <p:blipFill rotWithShape="1">
          <a:blip r:embed="rId4">
            <a:alphaModFix/>
          </a:blip>
          <a:srcRect/>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name="adj1" fmla="val 39896"/>
              <a:gd name="adj2" fmla="val 66082"/>
            </a:avLst>
          </a:prstGeom>
          <a:blipFill rotWithShape="1">
            <a:blip r:embed="rId5">
              <a:alphaModFix/>
            </a:blip>
            <a:stretch>
              <a:fillRect/>
            </a:stretch>
          </a:blipFill>
          <a:ln>
            <a:noFill/>
          </a:ln>
          <a:effectLst>
            <a:outerShdw blurRad="50800" dist="25400" dir="5400000" rotWithShape="0">
              <a:srgbClr val="000000">
                <a:alpha val="49800"/>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1240" name="Shape 1240" descr="pasted-image.pdf"/>
          <p:cNvPicPr preferRelativeResize="0"/>
          <p:nvPr/>
        </p:nvPicPr>
        <p:blipFill rotWithShape="1">
          <a:blip r:embed="rId3">
            <a:alphaModFix/>
          </a:blip>
          <a:srcRect/>
          <a:stretch/>
        </p:blipFill>
        <p:spPr>
          <a:xfrm>
            <a:off x="7236302" y="3967571"/>
            <a:ext cx="11019300" cy="1768200"/>
          </a:xfrm>
          <a:prstGeom prst="rect">
            <a:avLst/>
          </a:prstGeom>
          <a:noFill/>
          <a:ln>
            <a:noFill/>
          </a:ln>
        </p:spPr>
      </p:pic>
      <p:pic>
        <p:nvPicPr>
          <p:cNvPr id="1241" name="Shape 1241" descr="pasted-image.pdf"/>
          <p:cNvPicPr preferRelativeResize="0"/>
          <p:nvPr/>
        </p:nvPicPr>
        <p:blipFill rotWithShape="1">
          <a:blip r:embed="rId4">
            <a:alphaModFix/>
          </a:blip>
          <a:srcRect/>
          <a:stretch/>
        </p:blipFill>
        <p:spPr>
          <a:xfrm>
            <a:off x="7298810" y="7027664"/>
            <a:ext cx="10894200" cy="1768200"/>
          </a:xfrm>
          <a:prstGeom prst="rect">
            <a:avLst/>
          </a:prstGeom>
          <a:noFill/>
          <a:ln>
            <a:noFill/>
          </a:ln>
        </p:spPr>
      </p:pic>
      <p:pic>
        <p:nvPicPr>
          <p:cNvPr id="1242" name="Shape 1242" descr="pasted-image.pdf"/>
          <p:cNvPicPr preferRelativeResize="0"/>
          <p:nvPr/>
        </p:nvPicPr>
        <p:blipFill rotWithShape="1">
          <a:blip r:embed="rId5">
            <a:alphaModFix/>
          </a:blip>
          <a:srcRect/>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Shape 1247" descr="pasted-image.png"/>
          <p:cNvPicPr preferRelativeResize="0"/>
          <p:nvPr/>
        </p:nvPicPr>
        <p:blipFill rotWithShape="1">
          <a:blip r:embed="rId3">
            <a:alphaModFix/>
          </a:blip>
          <a:srcRect/>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Shape 1252"/>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Gradient descent algorithm</a:t>
            </a:r>
          </a:p>
        </p:txBody>
      </p:sp>
      <p:pic>
        <p:nvPicPr>
          <p:cNvPr id="1253" name="Shape 1253" descr="pasted-image.pdf"/>
          <p:cNvPicPr preferRelativeResize="0"/>
          <p:nvPr/>
        </p:nvPicPr>
        <p:blipFill rotWithShape="1">
          <a:blip r:embed="rId3">
            <a:alphaModFix/>
          </a:blip>
          <a:srcRect/>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descr="pasted-image.png"/>
          <p:cNvPicPr preferRelativeResize="0"/>
          <p:nvPr/>
        </p:nvPicPr>
        <p:blipFill rotWithShape="1">
          <a:blip r:embed="rId3">
            <a:alphaModFix/>
          </a:blip>
          <a:srcRect/>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Shape 354" descr="pasted-image.jpeg"/>
          <p:cNvPicPr preferRelativeResize="0"/>
          <p:nvPr/>
        </p:nvPicPr>
        <p:blipFill rotWithShape="1">
          <a:blip r:embed="rId3">
            <a:alphaModFix/>
          </a:blip>
          <a:srcRect/>
          <a:stretch/>
        </p:blipFill>
        <p:spPr>
          <a:xfrm>
            <a:off x="1435649" y="-180657"/>
            <a:ext cx="20505946" cy="14498344"/>
          </a:xfrm>
          <a:prstGeom prst="rect">
            <a:avLst/>
          </a:prstGeom>
          <a:noFill/>
          <a:ln>
            <a:noFill/>
          </a:ln>
        </p:spPr>
      </p:pic>
      <p:pic>
        <p:nvPicPr>
          <p:cNvPr id="355" name="Shape 355" descr="pasted-image.png"/>
          <p:cNvPicPr preferRelativeResize="0"/>
          <p:nvPr/>
        </p:nvPicPr>
        <p:blipFill rotWithShape="1">
          <a:blip r:embed="rId4">
            <a:alphaModFix/>
          </a:blip>
          <a:srcRect/>
          <a:stretch/>
        </p:blipFill>
        <p:spPr>
          <a:xfrm>
            <a:off x="-25236134" y="-143257"/>
            <a:ext cx="28153988" cy="14002514"/>
          </a:xfrm>
          <a:prstGeom prst="rect">
            <a:avLst/>
          </a:prstGeom>
          <a:noFill/>
          <a:ln>
            <a:noFill/>
          </a:ln>
        </p:spPr>
      </p:pic>
      <p:pic>
        <p:nvPicPr>
          <p:cNvPr id="356" name="Shape 356" descr="pasted-image.png"/>
          <p:cNvPicPr preferRelativeResize="0"/>
          <p:nvPr/>
        </p:nvPicPr>
        <p:blipFill rotWithShape="1">
          <a:blip r:embed="rId4">
            <a:alphaModFix/>
          </a:blip>
          <a:srcRect/>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2800" b="0" i="0" u="none" strike="noStrike" cap="non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1836" y="3293963"/>
            <a:ext cx="24427671" cy="7128074"/>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2600" b="0" i="0" u="none" strike="noStrike" cap="none">
                <a:solidFill>
                  <a:srgbClr val="000000"/>
                </a:solidFill>
                <a:latin typeface="Gill Sans"/>
                <a:ea typeface="Gill Sans"/>
                <a:cs typeface="Gill Sans"/>
                <a:sym typeface="Gill Sans"/>
              </a:rPr>
              <a:t>Machine Learning is </a:t>
            </a:r>
          </a:p>
          <a:p>
            <a:pPr marL="0" marR="0" lvl="0" indent="0" algn="ctr" rtl="0">
              <a:lnSpc>
                <a:spcPct val="100000"/>
              </a:lnSpc>
              <a:spcBef>
                <a:spcPts val="0"/>
              </a:spcBef>
              <a:spcAft>
                <a:spcPts val="0"/>
              </a:spcAft>
              <a:buClr>
                <a:srgbClr val="000000"/>
              </a:buClr>
              <a:buSzPct val="25000"/>
              <a:buFont typeface="Gill Sans"/>
              <a:buNone/>
            </a:pPr>
            <a:r>
              <a:rPr lang="en-US" sz="12600" b="1" i="0" u="none" strike="noStrike" cap="none">
                <a:solidFill>
                  <a:srgbClr val="000000"/>
                </a:solidFill>
                <a:latin typeface="Gill Sans"/>
                <a:ea typeface="Gill Sans"/>
                <a:cs typeface="Gill Sans"/>
                <a:sym typeface="Gill Sans"/>
              </a:rPr>
              <a:t>Already</a:t>
            </a:r>
            <a:r>
              <a:rPr lang="en-US" sz="12600" b="0" i="0" u="none" strike="noStrike" cap="none">
                <a:solidFill>
                  <a:srgbClr val="000000"/>
                </a:solidFill>
                <a:latin typeface="Gill Sans"/>
                <a:ea typeface="Gill Sans"/>
                <a:cs typeface="Gill Sans"/>
                <a:sym typeface="Gill Sans"/>
              </a:rPr>
              <a:t> Affecting Your World</a:t>
            </a:r>
          </a:p>
        </p:txBody>
      </p:sp>
      <p:sp>
        <p:nvSpPr>
          <p:cNvPr id="363" name="Shape 363"/>
          <p:cNvSpPr/>
          <p:nvPr/>
        </p:nvSpPr>
        <p:spPr>
          <a:xfrm>
            <a:off x="6588169" y="12825412"/>
            <a:ext cx="17506863" cy="7651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4100" b="0" i="0" u="none" strike="noStrike" cap="non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如果要建造一艘船，不要一起鼓勵人們收集木材，</a:t>
            </a:r>
          </a:p>
          <a:p>
            <a:pPr marL="0" marR="0" lvl="0" indent="0" algn="ctr" rtl="0">
              <a:lnSpc>
                <a:spcPct val="100000"/>
              </a:lnSpc>
              <a:spcBef>
                <a:spcPts val="0"/>
              </a:spcBef>
              <a:spcAft>
                <a:spcPts val="0"/>
              </a:spcAft>
              <a:buClr>
                <a:srgbClr val="000000"/>
              </a:buClr>
              <a:buSzPct val="25000"/>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不要分配任務和工作，</a:t>
            </a:r>
          </a:p>
          <a:p>
            <a:pPr marL="0" marR="0" lvl="0" indent="0" algn="ctr" rtl="0">
              <a:lnSpc>
                <a:spcPct val="100000"/>
              </a:lnSpc>
              <a:spcBef>
                <a:spcPts val="0"/>
              </a:spcBef>
              <a:spcAft>
                <a:spcPts val="0"/>
              </a:spcAft>
              <a:buClr>
                <a:srgbClr val="000000"/>
              </a:buClr>
              <a:buSzPct val="25000"/>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而應該教他們漫長的海洋無限遠。</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descr="pasted-image.png"/>
          <p:cNvPicPr preferRelativeResize="0"/>
          <p:nvPr/>
        </p:nvPicPr>
        <p:blipFill rotWithShape="1">
          <a:blip r:embed="rId3">
            <a:alphaModFix/>
          </a:blip>
          <a:srcRect/>
          <a:stretch/>
        </p:blipFill>
        <p:spPr>
          <a:xfrm>
            <a:off x="563769" y="3144951"/>
            <a:ext cx="23256462" cy="7426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Google Neural Machine Translation (Sep 2016)</a:t>
            </a:r>
          </a:p>
        </p:txBody>
      </p:sp>
      <p:pic>
        <p:nvPicPr>
          <p:cNvPr id="379" name="Shape 379" descr="pasted-image.png"/>
          <p:cNvPicPr preferRelativeResize="0"/>
          <p:nvPr/>
        </p:nvPicPr>
        <p:blipFill rotWithShape="1">
          <a:blip r:embed="rId3">
            <a:alphaModFix/>
          </a:blip>
          <a:srcRect/>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Shape 385" descr="pasted-image.png"/>
          <p:cNvPicPr preferRelativeResize="0"/>
          <p:nvPr/>
        </p:nvPicPr>
        <p:blipFill rotWithShape="1">
          <a:blip r:embed="rId3">
            <a:alphaModFix/>
          </a:blip>
          <a:srcRect/>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https://play.google.com/store/apps/details?id=com.baidu.research.talktype&amp;hl=en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88" name="Shape 288"/>
          <p:cNvSpPr txBox="1">
            <a:spLocks noGrp="1"/>
          </p:cNvSpPr>
          <p:nvPr>
            <p:ph type="title"/>
          </p:nvPr>
        </p:nvSpPr>
        <p:spPr>
          <a:xfrm>
            <a:off x="-21835" y="357187"/>
            <a:ext cx="24428100" cy="3428700"/>
          </a:xfrm>
          <a:prstGeom prst="rect">
            <a:avLst/>
          </a:prstGeom>
        </p:spPr>
        <p:txBody>
          <a:bodyPr wrap="square" lIns="91425" tIns="91425" rIns="91425" bIns="91425" anchor="b" anchorCtr="0">
            <a:noAutofit/>
          </a:bodyPr>
          <a:lstStyle/>
          <a:p>
            <a:pPr lvl="0" rtl="0">
              <a:spcBef>
                <a:spcPts val="0"/>
              </a:spcBef>
              <a:buNone/>
            </a:pPr>
            <a:r>
              <a:rPr lang="en-US"/>
              <a:t>Gifts from Google and Line</a:t>
            </a: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Shape 391" descr="pasted-image.png"/>
          <p:cNvPicPr preferRelativeResize="0"/>
          <p:nvPr/>
        </p:nvPicPr>
        <p:blipFill rotWithShape="1">
          <a:blip r:embed="rId3">
            <a:alphaModFix/>
          </a:blip>
          <a:srcRect/>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2400" u="sng">
                <a:solidFill>
                  <a:srgbClr val="6611CC"/>
                </a:solidFill>
                <a:highlight>
                  <a:srgbClr val="FFFFFF"/>
                </a:highlight>
                <a:hlinkClick r:id="rId4"/>
              </a:rPr>
              <a:t>https://play.google.com/store/apps/details?id=com.fitnow.loseit&amp;hl=en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Shape 397" descr="pasted-image.jpeg"/>
          <p:cNvPicPr preferRelativeResize="0"/>
          <p:nvPr/>
        </p:nvPicPr>
        <p:blipFill rotWithShape="1">
          <a:blip r:embed="rId3">
            <a:alphaModFix/>
          </a:blip>
          <a:srcRect/>
          <a:stretch/>
        </p:blipFill>
        <p:spPr>
          <a:xfrm>
            <a:off x="5791200" y="2711450"/>
            <a:ext cx="12801600" cy="10833100"/>
          </a:xfrm>
          <a:prstGeom prst="rect">
            <a:avLst/>
          </a:prstGeom>
          <a:noFill/>
          <a:ln>
            <a:noFill/>
          </a:ln>
        </p:spPr>
      </p:pic>
      <p:sp>
        <p:nvSpPr>
          <p:cNvPr id="398" name="Shape 398"/>
          <p:cNvSpPr txBox="1">
            <a:spLocks noGrp="1"/>
          </p:cNvSpPr>
          <p:nvPr>
            <p:ph type="title"/>
          </p:nvPr>
        </p:nvSpPr>
        <p:spPr>
          <a:xfrm>
            <a:off x="-21836" y="-241300"/>
            <a:ext cx="24427671"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Smart Reply: Promising results </a:t>
            </a:r>
          </a:p>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Seen 78%, Used 31.9%</a:t>
            </a:r>
          </a:p>
        </p:txBody>
      </p:sp>
      <p:sp>
        <p:nvSpPr>
          <p:cNvPr id="399" name="Shape 399"/>
          <p:cNvSpPr/>
          <p:nvPr/>
        </p:nvSpPr>
        <p:spPr>
          <a:xfrm>
            <a:off x="18670548" y="13212763"/>
            <a:ext cx="5686502" cy="396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1700" b="0" i="0" u="none" strike="noStrike" cap="non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wrap="square" lIns="243800" tIns="243800" rIns="243800" bIns="243800" anchor="ctr" anchorCtr="0">
            <a:noAutofit/>
          </a:bodyPr>
          <a:lstStyle/>
          <a:p>
            <a:pPr lvl="0" rtl="0">
              <a:spcBef>
                <a:spcPts val="0"/>
              </a:spcBef>
              <a:buNone/>
            </a:pPr>
            <a:r>
              <a:rPr lang="en-US" sz="3200" u="sng">
                <a:solidFill>
                  <a:schemeClr val="hlink"/>
                </a:solidFill>
                <a:hlinkClick r:id="rId4"/>
              </a:rPr>
              <a:t>https://www.autodraw.com/</a:t>
            </a:r>
            <a:r>
              <a:rPr lang="en-US" sz="320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Shape 410" descr="pasted-image.png"/>
          <p:cNvPicPr preferRelativeResize="0"/>
          <p:nvPr/>
        </p:nvPicPr>
        <p:blipFill rotWithShape="1">
          <a:blip r:embed="rId3">
            <a:alphaModFix/>
          </a:blip>
          <a:srcRect/>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3700" b="0" i="0" u="none" strike="noStrike" cap="none">
                <a:solidFill>
                  <a:srgbClr val="000000"/>
                </a:solidFill>
                <a:latin typeface="Helvetica Neue Light"/>
                <a:ea typeface="Helvetica Neue Light"/>
                <a:cs typeface="Helvetica Neue Light"/>
                <a:sym typeface="Helvetica Neue Light"/>
              </a:rPr>
              <a:t>https://www.cbinsights.com/blog/deep-learning-ai-startups-market-map-company-list/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Rule based programming VS data driven learning</a:t>
            </a:r>
          </a:p>
        </p:txBody>
      </p:sp>
      <p:pic>
        <p:nvPicPr>
          <p:cNvPr id="417" name="Shape 417" descr="pasted-image.png"/>
          <p:cNvPicPr preferRelativeResize="0"/>
          <p:nvPr/>
        </p:nvPicPr>
        <p:blipFill rotWithShape="1">
          <a:blip r:embed="rId3">
            <a:alphaModFix/>
          </a:blip>
          <a:srcRect/>
          <a:stretch/>
        </p:blipFill>
        <p:spPr>
          <a:xfrm>
            <a:off x="2070154" y="3681902"/>
            <a:ext cx="6837622" cy="8928638"/>
          </a:xfrm>
          <a:prstGeom prst="rect">
            <a:avLst/>
          </a:prstGeom>
          <a:noFill/>
          <a:ln>
            <a:noFill/>
          </a:ln>
        </p:spPr>
      </p:pic>
      <p:pic>
        <p:nvPicPr>
          <p:cNvPr id="418" name="Shape 418" descr="pasted-image.tiff"/>
          <p:cNvPicPr preferRelativeResize="0"/>
          <p:nvPr/>
        </p:nvPicPr>
        <p:blipFill rotWithShape="1">
          <a:blip r:embed="rId4">
            <a:alphaModFix/>
          </a:blip>
          <a:srcRect/>
          <a:stretch/>
        </p:blipFill>
        <p:spPr>
          <a:xfrm>
            <a:off x="10690780" y="2702847"/>
            <a:ext cx="13557291" cy="6778646"/>
          </a:xfrm>
          <a:prstGeom prst="rect">
            <a:avLst/>
          </a:prstGeom>
          <a:noFill/>
          <a:ln>
            <a:noFill/>
          </a:ln>
        </p:spPr>
      </p:pic>
      <p:pic>
        <p:nvPicPr>
          <p:cNvPr id="419" name="Shape 419" descr="pasted-image.tiff"/>
          <p:cNvPicPr preferRelativeResize="0"/>
          <p:nvPr/>
        </p:nvPicPr>
        <p:blipFill rotWithShape="1">
          <a:blip r:embed="rId5">
            <a:alphaModFix/>
          </a:blip>
          <a:srcRect/>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name="adj1" fmla="val 32000"/>
              <a:gd name="adj2" fmla="val 64000"/>
            </a:avLst>
          </a:prstGeom>
          <a:blipFill rotWithShape="1">
            <a:blip r:embed="rId6">
              <a:alphaModFix/>
            </a:blip>
            <a:stretch>
              <a:fillRect/>
            </a:stretch>
          </a:blip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21835" y="357187"/>
            <a:ext cx="24428100" cy="3428700"/>
          </a:xfrm>
          <a:prstGeom prst="rect">
            <a:avLst/>
          </a:prstGeom>
        </p:spPr>
        <p:txBody>
          <a:bodyPr wrap="square" lIns="91400" tIns="91400" rIns="91400" bIns="91400" anchor="ctr" anchorCtr="0">
            <a:noAutofit/>
          </a:bodyPr>
          <a:lstStyle/>
          <a:p>
            <a:pPr lvl="0" rtl="0">
              <a:spcBef>
                <a:spcPts val="0"/>
              </a:spcBef>
              <a:buNone/>
            </a:pPr>
            <a:r>
              <a:rPr lang="en-US"/>
              <a:t>How can we develop?</a:t>
            </a: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name="adj1" fmla="val 50000"/>
              <a:gd name="adj2" fmla="val 50000"/>
            </a:avLst>
          </a:prstGeom>
          <a:solidFill>
            <a:srgbClr val="FFE599"/>
          </a:solidFill>
          <a:ln w="9525" cap="flat" cmpd="sng">
            <a:solidFill>
              <a:schemeClr val="dk2"/>
            </a:solidFill>
            <a:prstDash val="solid"/>
            <a:round/>
            <a:headEnd type="none" w="med" len="med"/>
            <a:tailEnd type="none" w="med" len="med"/>
          </a:ln>
        </p:spPr>
        <p:txBody>
          <a:bodyPr wrap="square" lIns="243800" tIns="243800" rIns="243800" bIns="243800"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Shape 433" descr="pasted-image.png"/>
          <p:cNvPicPr preferRelativeResize="0"/>
          <p:nvPr/>
        </p:nvPicPr>
        <p:blipFill rotWithShape="1">
          <a:blip r:embed="rId3">
            <a:alphaModFix/>
          </a:blip>
          <a:srcRect/>
          <a:stretch/>
        </p:blipFill>
        <p:spPr>
          <a:xfrm>
            <a:off x="563769" y="3144951"/>
            <a:ext cx="23256600" cy="742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descr="pasted-image.jpeg"/>
          <p:cNvPicPr preferRelativeResize="0"/>
          <p:nvPr/>
        </p:nvPicPr>
        <p:blipFill rotWithShape="1">
          <a:blip r:embed="rId3">
            <a:alphaModFix/>
          </a:blip>
          <a:srcRect/>
          <a:stretch/>
        </p:blipFill>
        <p:spPr>
          <a:xfrm>
            <a:off x="5791200" y="2711450"/>
            <a:ext cx="12801600" cy="10833000"/>
          </a:xfrm>
          <a:prstGeom prst="rect">
            <a:avLst/>
          </a:prstGeom>
          <a:noFill/>
          <a:ln>
            <a:noFill/>
          </a:ln>
        </p:spPr>
      </p:pic>
      <p:sp>
        <p:nvSpPr>
          <p:cNvPr id="439" name="Shape 439"/>
          <p:cNvSpPr txBox="1">
            <a:spLocks noGrp="1"/>
          </p:cNvSpPr>
          <p:nvPr>
            <p:ph type="title"/>
          </p:nvPr>
        </p:nvSpPr>
        <p:spPr>
          <a:xfrm>
            <a:off x="-21836" y="-241300"/>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Smart Reply: Promising results </a:t>
            </a:r>
          </a:p>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Seen 78%, Used 31.9%</a:t>
            </a:r>
          </a:p>
        </p:txBody>
      </p:sp>
      <p:sp>
        <p:nvSpPr>
          <p:cNvPr id="440" name="Shape 440"/>
          <p:cNvSpPr/>
          <p:nvPr/>
        </p:nvSpPr>
        <p:spPr>
          <a:xfrm>
            <a:off x="18670548" y="13212763"/>
            <a:ext cx="5686500" cy="3969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1700" b="0" i="0" u="none" strike="noStrike" cap="non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Rule based programming VS data driven learning</a:t>
            </a:r>
          </a:p>
        </p:txBody>
      </p:sp>
      <p:pic>
        <p:nvPicPr>
          <p:cNvPr id="446" name="Shape 446" descr="pasted-image.png"/>
          <p:cNvPicPr preferRelativeResize="0"/>
          <p:nvPr/>
        </p:nvPicPr>
        <p:blipFill rotWithShape="1">
          <a:blip r:embed="rId3">
            <a:alphaModFix/>
          </a:blip>
          <a:srcRect/>
          <a:stretch/>
        </p:blipFill>
        <p:spPr>
          <a:xfrm>
            <a:off x="2070154" y="3681902"/>
            <a:ext cx="6837600" cy="8928600"/>
          </a:xfrm>
          <a:prstGeom prst="rect">
            <a:avLst/>
          </a:prstGeom>
          <a:noFill/>
          <a:ln>
            <a:noFill/>
          </a:ln>
        </p:spPr>
      </p:pic>
      <p:pic>
        <p:nvPicPr>
          <p:cNvPr id="447" name="Shape 447" descr="pasted-image.tiff"/>
          <p:cNvPicPr preferRelativeResize="0"/>
          <p:nvPr/>
        </p:nvPicPr>
        <p:blipFill rotWithShape="1">
          <a:blip r:embed="rId4">
            <a:alphaModFix/>
          </a:blip>
          <a:srcRect/>
          <a:stretch/>
        </p:blipFill>
        <p:spPr>
          <a:xfrm>
            <a:off x="10690780" y="2702847"/>
            <a:ext cx="13557300" cy="6778500"/>
          </a:xfrm>
          <a:prstGeom prst="rect">
            <a:avLst/>
          </a:prstGeom>
          <a:noFill/>
          <a:ln>
            <a:noFill/>
          </a:ln>
        </p:spPr>
      </p:pic>
      <p:pic>
        <p:nvPicPr>
          <p:cNvPr id="448" name="Shape 448" descr="pasted-image.tiff"/>
          <p:cNvPicPr preferRelativeResize="0"/>
          <p:nvPr/>
        </p:nvPicPr>
        <p:blipFill rotWithShape="1">
          <a:blip r:embed="rId5">
            <a:alphaModFix/>
          </a:blip>
          <a:srcRect/>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name="adj1" fmla="val 32000"/>
              <a:gd name="adj2" fmla="val 64000"/>
            </a:avLst>
          </a:prstGeom>
          <a:blipFill rotWithShape="1">
            <a:blip r:embed="rId6">
              <a:alphaModFix/>
            </a:blip>
            <a:stretch>
              <a:fillRect/>
            </a:stretch>
          </a:blipFill>
          <a:ln>
            <a:noFill/>
          </a:ln>
          <a:effectLst>
            <a:outerShdw blurRad="50800" dist="25400" dir="5400000" rotWithShape="0">
              <a:srgbClr val="000000">
                <a:alpha val="49800"/>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descr="pasted-image.tiff"/>
          <p:cNvPicPr preferRelativeResize="0"/>
          <p:nvPr/>
        </p:nvPicPr>
        <p:blipFill rotWithShape="1">
          <a:blip r:embed="rId3">
            <a:alphaModFix/>
          </a:blip>
          <a:srcRect/>
          <a:stretch/>
        </p:blipFill>
        <p:spPr>
          <a:xfrm>
            <a:off x="2273300" y="7382315"/>
            <a:ext cx="8676660" cy="4529217"/>
          </a:xfrm>
          <a:prstGeom prst="rect">
            <a:avLst/>
          </a:prstGeom>
          <a:noFill/>
          <a:ln>
            <a:noFill/>
          </a:ln>
        </p:spPr>
      </p:pic>
      <p:pic>
        <p:nvPicPr>
          <p:cNvPr id="455" name="Shape 455" descr="pasted-image.tiff"/>
          <p:cNvPicPr preferRelativeResize="0"/>
          <p:nvPr/>
        </p:nvPicPr>
        <p:blipFill rotWithShape="1">
          <a:blip r:embed="rId4">
            <a:alphaModFix/>
          </a:blip>
          <a:srcRect/>
          <a:stretch/>
        </p:blipFill>
        <p:spPr>
          <a:xfrm>
            <a:off x="13037828" y="6718551"/>
            <a:ext cx="8676661" cy="5856746"/>
          </a:xfrm>
          <a:prstGeom prst="rect">
            <a:avLst/>
          </a:prstGeom>
          <a:noFill/>
          <a:ln>
            <a:noFill/>
          </a:ln>
        </p:spPr>
      </p:pic>
      <p:pic>
        <p:nvPicPr>
          <p:cNvPr id="456" name="Shape 456" descr="pasted-image.tiff"/>
          <p:cNvPicPr preferRelativeResize="0"/>
          <p:nvPr/>
        </p:nvPicPr>
        <p:blipFill rotWithShape="1">
          <a:blip r:embed="rId5">
            <a:alphaModFix/>
          </a:blip>
          <a:srcRect/>
          <a:stretch/>
        </p:blipFill>
        <p:spPr>
          <a:xfrm>
            <a:off x="2273300" y="1817373"/>
            <a:ext cx="8676660" cy="3590803"/>
          </a:xfrm>
          <a:prstGeom prst="rect">
            <a:avLst/>
          </a:prstGeom>
          <a:noFill/>
          <a:ln>
            <a:noFill/>
          </a:ln>
        </p:spPr>
      </p:pic>
      <p:pic>
        <p:nvPicPr>
          <p:cNvPr id="457" name="Shape 457" descr="pasted-image.tiff"/>
          <p:cNvPicPr preferRelativeResize="0"/>
          <p:nvPr/>
        </p:nvPicPr>
        <p:blipFill rotWithShape="1">
          <a:blip r:embed="rId6">
            <a:alphaModFix/>
          </a:blip>
          <a:srcRect/>
          <a:stretch/>
        </p:blipFill>
        <p:spPr>
          <a:xfrm>
            <a:off x="12916171" y="1917324"/>
            <a:ext cx="11048676" cy="40438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a:spLocks noGrp="1"/>
          </p:cNvSpPr>
          <p:nvPr>
            <p:ph type="title"/>
          </p:nvPr>
        </p:nvSpPr>
        <p:spPr>
          <a:xfrm>
            <a:off x="1261025" y="4178604"/>
            <a:ext cx="21861900" cy="2740500"/>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1800" b="0" i="0" u="none" strike="noStrike" cap="none">
                <a:solidFill>
                  <a:srgbClr val="000000"/>
                </a:solidFill>
                <a:latin typeface="Gill Sans"/>
                <a:ea typeface="Gill Sans"/>
                <a:cs typeface="Gill Sans"/>
                <a:sym typeface="Gill Sans"/>
              </a:rPr>
              <a:t>TensorFlow @UST</a:t>
            </a:r>
          </a:p>
        </p:txBody>
      </p:sp>
      <p:sp>
        <p:nvSpPr>
          <p:cNvPr id="297" name="Shape 297"/>
          <p:cNvSpPr txBox="1">
            <a:spLocks noGrp="1"/>
          </p:cNvSpPr>
          <p:nvPr>
            <p:ph type="body" idx="1"/>
          </p:nvPr>
        </p:nvSpPr>
        <p:spPr>
          <a:xfrm>
            <a:off x="4833937" y="9289851"/>
            <a:ext cx="14716200" cy="4450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6000"/>
              <a:t>Day 1</a:t>
            </a:r>
          </a:p>
          <a:p>
            <a:pPr marL="0" marR="0" lvl="0" indent="0" algn="ctr" rtl="0">
              <a:lnSpc>
                <a:spcPct val="100000"/>
              </a:lnSpc>
              <a:spcBef>
                <a:spcPts val="0"/>
              </a:spcBef>
              <a:spcAft>
                <a:spcPts val="0"/>
              </a:spcAft>
              <a:buClr>
                <a:srgbClr val="000000"/>
              </a:buClr>
              <a:buSzPct val="25000"/>
              <a:buFont typeface="Gill Sans"/>
              <a:buNone/>
            </a:pPr>
            <a:r>
              <a:rPr lang="en-US" sz="6000" b="0" i="0" u="none" strike="noStrike" cap="none">
                <a:solidFill>
                  <a:srgbClr val="000000"/>
                </a:solidFill>
                <a:latin typeface="Gill Sans"/>
                <a:ea typeface="Gill Sans"/>
                <a:cs typeface="Gill Sans"/>
                <a:sym typeface="Gill Sans"/>
              </a:rPr>
              <a:t>Sung Kim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wrap="square" lIns="91400" tIns="91400" rIns="91400" bIns="91400" anchor="ctr" anchorCtr="0">
            <a:noAutofit/>
          </a:bodyPr>
          <a:lstStyle/>
          <a:p>
            <a:pPr lvl="0" rtl="0">
              <a:spcBef>
                <a:spcPts val="0"/>
              </a:spcBef>
              <a:buNone/>
            </a:pPr>
            <a:r>
              <a:rPr lang="en-US" sz="2900"/>
              <a:t>https://twitter.com/fchollet/status/830499993450450944/</a:t>
            </a:r>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TensorFlow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wrap="square" lIns="91400" tIns="91400" rIns="91400" bIns="91400" anchor="ctr" anchorCtr="0">
            <a:noAutofit/>
          </a:bodyPr>
          <a:lstStyle/>
          <a:p>
            <a:pPr lvl="0" rtl="0">
              <a:spcBef>
                <a:spcPts val="0"/>
              </a:spcBef>
              <a:buNone/>
            </a:pPr>
            <a:r>
              <a:rPr lang="en-US" sz="2900"/>
              <a:t>https://twitter.com/fchollet/status/830499993450450944/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TensorFlow</a:t>
            </a:r>
          </a:p>
        </p:txBody>
      </p:sp>
      <p:sp>
        <p:nvSpPr>
          <p:cNvPr id="487" name="Shape 487"/>
          <p:cNvSpPr txBox="1">
            <a:spLocks noGrp="1"/>
          </p:cNvSpPr>
          <p:nvPr>
            <p:ph type="body" idx="1"/>
          </p:nvPr>
        </p:nvSpPr>
        <p:spPr>
          <a:xfrm>
            <a:off x="4155281" y="2051595"/>
            <a:ext cx="16472100" cy="6663900"/>
          </a:xfrm>
          <a:prstGeom prst="rect">
            <a:avLst/>
          </a:prstGeom>
          <a:noFill/>
          <a:ln>
            <a:noFill/>
          </a:ln>
        </p:spPr>
        <p:txBody>
          <a:bodyPr wrap="square" lIns="71400" tIns="71400" rIns="71400" bIns="71400" anchor="ctr" anchorCtr="0">
            <a:noAutofit/>
          </a:bodyPr>
          <a:lstStyle/>
          <a:p>
            <a:pPr marL="469900" marR="0" lvl="0" indent="-584200" algn="l" rtl="0">
              <a:lnSpc>
                <a:spcPct val="100000"/>
              </a:lnSpc>
              <a:spcBef>
                <a:spcPts val="0"/>
              </a:spcBef>
              <a:spcAft>
                <a:spcPts val="0"/>
              </a:spcAft>
              <a:buClr>
                <a:srgbClr val="000000"/>
              </a:buClr>
              <a:buSzPct val="100000"/>
              <a:buFont typeface="Gill Sans"/>
            </a:pPr>
            <a:r>
              <a:rPr lang="en-US" sz="5600" b="0" i="0" u="none" strike="noStrike" cap="none">
                <a:solidFill>
                  <a:srgbClr val="000000"/>
                </a:solidFill>
                <a:latin typeface="Gill Sans"/>
                <a:ea typeface="Gill Sans"/>
                <a:cs typeface="Gill Sans"/>
                <a:sym typeface="Gill Sans"/>
              </a:rPr>
              <a:t>TensorFlow™ is an open source software library for numerical computation using data flow graphs.</a:t>
            </a:r>
          </a:p>
          <a:p>
            <a:pPr marL="469900" marR="0" lvl="0" indent="-584200" algn="l" rtl="0">
              <a:lnSpc>
                <a:spcPct val="100000"/>
              </a:lnSpc>
              <a:spcBef>
                <a:spcPts val="3200"/>
              </a:spcBef>
              <a:spcAft>
                <a:spcPts val="0"/>
              </a:spcAft>
              <a:buClr>
                <a:srgbClr val="000000"/>
              </a:buClr>
              <a:buSzPct val="100000"/>
              <a:buFont typeface="Gill Sans"/>
            </a:pPr>
            <a:r>
              <a:rPr lang="en-US" sz="5600" b="0" i="0" u="none" strike="noStrike" cap="none">
                <a:solidFill>
                  <a:srgbClr val="000000"/>
                </a:solidFill>
                <a:latin typeface="Gill Sans"/>
                <a:ea typeface="Gill Sans"/>
                <a:cs typeface="Gill Sans"/>
                <a:sym typeface="Gill Sans"/>
              </a:rPr>
              <a:t>Python!</a:t>
            </a:r>
          </a:p>
        </p:txBody>
      </p:sp>
      <p:sp>
        <p:nvSpPr>
          <p:cNvPr id="488" name="Shape 488"/>
          <p:cNvSpPr/>
          <p:nvPr/>
        </p:nvSpPr>
        <p:spPr>
          <a:xfrm>
            <a:off x="14659002" y="12747733"/>
            <a:ext cx="95448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What is a Data Flow Graph?</a:t>
            </a:r>
          </a:p>
        </p:txBody>
      </p:sp>
      <p:pic>
        <p:nvPicPr>
          <p:cNvPr id="495" name="Shape 495"/>
          <p:cNvPicPr preferRelativeResize="0"/>
          <p:nvPr/>
        </p:nvPicPr>
        <p:blipFill rotWithShape="1">
          <a:blip r:embed="rId3">
            <a:alphaModFix/>
          </a:blip>
          <a:srcRect/>
          <a:stretch/>
        </p:blipFill>
        <p:spPr>
          <a:xfrm>
            <a:off x="14927553" y="3911203"/>
            <a:ext cx="4500900" cy="8000700"/>
          </a:xfrm>
          <a:prstGeom prst="rect">
            <a:avLst/>
          </a:prstGeom>
          <a:noFill/>
          <a:ln>
            <a:noFill/>
          </a:ln>
        </p:spPr>
      </p:pic>
      <p:sp>
        <p:nvSpPr>
          <p:cNvPr id="496" name="Shape 496"/>
          <p:cNvSpPr txBox="1">
            <a:spLocks noGrp="1"/>
          </p:cNvSpPr>
          <p:nvPr>
            <p:ph type="body" idx="1"/>
          </p:nvPr>
        </p:nvSpPr>
        <p:spPr>
          <a:xfrm>
            <a:off x="4081750" y="3768328"/>
            <a:ext cx="9672000" cy="8036700"/>
          </a:xfrm>
          <a:prstGeom prst="rect">
            <a:avLst/>
          </a:prstGeom>
          <a:noFill/>
          <a:ln>
            <a:noFill/>
          </a:ln>
        </p:spPr>
        <p:txBody>
          <a:bodyPr wrap="square" lIns="71400" tIns="71400" rIns="71400" bIns="71400" anchor="ctr" anchorCtr="0">
            <a:noAutofit/>
          </a:bodyPr>
          <a:lstStyle/>
          <a:p>
            <a:pPr marL="469900" marR="0" lvl="0" indent="-584200" algn="l" rtl="0">
              <a:lnSpc>
                <a:spcPct val="100000"/>
              </a:lnSpc>
              <a:spcBef>
                <a:spcPts val="0"/>
              </a:spcBef>
              <a:spcAft>
                <a:spcPts val="0"/>
              </a:spcAft>
              <a:buClr>
                <a:srgbClr val="000000"/>
              </a:buClr>
              <a:buSzPct val="100000"/>
              <a:buFont typeface="Gill Sans"/>
            </a:pPr>
            <a:r>
              <a:rPr lang="en-US" sz="5600" b="0" i="0" u="none" strike="noStrike" cap="none" dirty="0">
                <a:solidFill>
                  <a:srgbClr val="000000"/>
                </a:solidFill>
                <a:latin typeface="Gill Sans"/>
                <a:ea typeface="Gill Sans"/>
                <a:cs typeface="Gill Sans"/>
                <a:sym typeface="Gill Sans"/>
              </a:rPr>
              <a:t>Nodes in the graph represent mathematical operations</a:t>
            </a:r>
          </a:p>
          <a:p>
            <a:pPr marL="469900" marR="0" lvl="0" indent="-584200" algn="l" rtl="0">
              <a:lnSpc>
                <a:spcPct val="100000"/>
              </a:lnSpc>
              <a:spcBef>
                <a:spcPts val="3200"/>
              </a:spcBef>
              <a:spcAft>
                <a:spcPts val="0"/>
              </a:spcAft>
              <a:buClr>
                <a:srgbClr val="000000"/>
              </a:buClr>
              <a:buSzPct val="100000"/>
              <a:buFont typeface="Gill Sans"/>
            </a:pPr>
            <a:r>
              <a:rPr lang="en-US" sz="5600" b="0" i="0" u="none" strike="noStrike" cap="none" dirty="0">
                <a:solidFill>
                  <a:srgbClr val="000000"/>
                </a:solidFill>
                <a:latin typeface="Gill Sans"/>
                <a:ea typeface="Gill Sans"/>
                <a:cs typeface="Gill Sans"/>
                <a:sym typeface="Gill Sans"/>
              </a:rPr>
              <a:t>Edges represent the multidimensional data arrays (tensors) communicated between them. </a:t>
            </a:r>
          </a:p>
        </p:txBody>
      </p:sp>
      <p:sp>
        <p:nvSpPr>
          <p:cNvPr id="497" name="Shape 497"/>
          <p:cNvSpPr/>
          <p:nvPr/>
        </p:nvSpPr>
        <p:spPr>
          <a:xfrm>
            <a:off x="14343776" y="12722525"/>
            <a:ext cx="98424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Installing TensorFlow</a:t>
            </a:r>
          </a:p>
        </p:txBody>
      </p:sp>
      <p:sp>
        <p:nvSpPr>
          <p:cNvPr id="503" name="Shape 503"/>
          <p:cNvSpPr txBox="1">
            <a:spLocks noGrp="1"/>
          </p:cNvSpPr>
          <p:nvPr>
            <p:ph type="body" idx="1"/>
          </p:nvPr>
        </p:nvSpPr>
        <p:spPr>
          <a:xfrm>
            <a:off x="1206200" y="2896933"/>
            <a:ext cx="22064100" cy="9712800"/>
          </a:xfrm>
          <a:prstGeom prst="rect">
            <a:avLst/>
          </a:prstGeom>
        </p:spPr>
        <p:txBody>
          <a:bodyPr wrap="square" lIns="91400" tIns="91400" rIns="91400" bIns="91400" anchor="ctr" anchorCtr="0">
            <a:noAutofit/>
          </a:bodyPr>
          <a:lstStyle/>
          <a:p>
            <a:pPr marL="469900" lvl="0" indent="-685800" rtl="0">
              <a:spcBef>
                <a:spcPts val="0"/>
              </a:spcBef>
              <a:buSzPct val="100000"/>
            </a:pPr>
            <a:r>
              <a:rPr lang="en-US" sz="7200"/>
              <a:t>Linux, Mac OSX, Windows</a:t>
            </a:r>
          </a:p>
          <a:p>
            <a:pPr marL="914400" lvl="1" indent="-698500" rtl="0">
              <a:spcBef>
                <a:spcPts val="0"/>
              </a:spcBef>
              <a:buSzPct val="100000"/>
            </a:pPr>
            <a:r>
              <a:rPr lang="en-US" sz="7200"/>
              <a:t>(sudo -H) pip install --upgrade tensorflow</a:t>
            </a:r>
          </a:p>
          <a:p>
            <a:pPr marL="914400" lvl="1" indent="-698500" rtl="0">
              <a:spcBef>
                <a:spcPts val="0"/>
              </a:spcBef>
              <a:buClr>
                <a:schemeClr val="dk1"/>
              </a:buClr>
              <a:buSzPct val="100000"/>
            </a:pPr>
            <a:r>
              <a:rPr lang="en-US" sz="7200">
                <a:solidFill>
                  <a:schemeClr val="dk1"/>
                </a:solidFill>
              </a:rPr>
              <a:t>(sudo -H) pip install --upgrade tensorflow-gpu</a:t>
            </a:r>
          </a:p>
          <a:p>
            <a:pPr marL="469900" lvl="0" indent="-685800" rtl="0">
              <a:spcBef>
                <a:spcPts val="0"/>
              </a:spcBef>
              <a:buSzPct val="100000"/>
            </a:pPr>
            <a:r>
              <a:rPr lang="en-US" sz="7200"/>
              <a:t>From source</a:t>
            </a:r>
          </a:p>
          <a:p>
            <a:pPr marL="914400" lvl="1" indent="-698500" rtl="0">
              <a:spcBef>
                <a:spcPts val="0"/>
              </a:spcBef>
              <a:buSzPct val="100000"/>
            </a:pPr>
            <a:r>
              <a:rPr lang="en-US" sz="7200"/>
              <a:t>bazel ... </a:t>
            </a:r>
          </a:p>
          <a:p>
            <a:pPr marL="914400" lvl="1" indent="-698500" rtl="0">
              <a:spcBef>
                <a:spcPts val="0"/>
              </a:spcBef>
              <a:buSzPct val="100000"/>
            </a:pPr>
            <a:r>
              <a:rPr lang="en-US" sz="7200">
                <a:hlinkClick r:id="rId3"/>
              </a:rPr>
              <a:t>https://www.tensorflow.org/install/install_sources</a:t>
            </a:r>
          </a:p>
          <a:p>
            <a:pPr marL="469900" lvl="0" indent="-685800" rtl="0">
              <a:spcBef>
                <a:spcPts val="0"/>
              </a:spcBef>
              <a:buSzPct val="100000"/>
            </a:pPr>
            <a:r>
              <a:rPr lang="en-US" sz="7200"/>
              <a:t>Google search/Community help</a:t>
            </a:r>
          </a:p>
        </p:txBody>
      </p:sp>
      <p:sp>
        <p:nvSpPr>
          <p:cNvPr id="504" name="Shape 504"/>
          <p:cNvSpPr txBox="1"/>
          <p:nvPr/>
        </p:nvSpPr>
        <p:spPr>
          <a:xfrm>
            <a:off x="12389525" y="12555300"/>
            <a:ext cx="11994300" cy="1160700"/>
          </a:xfrm>
          <a:prstGeom prst="rect">
            <a:avLst/>
          </a:prstGeom>
          <a:noFill/>
          <a:ln>
            <a:noFill/>
          </a:ln>
        </p:spPr>
        <p:txBody>
          <a:bodyPr wrap="square" lIns="91400" tIns="91400" rIns="91400" bIns="91400" anchor="ctr" anchorCtr="0">
            <a:noAutofit/>
          </a:bodyPr>
          <a:lstStyle/>
          <a:p>
            <a:pPr lvl="0" rtl="0">
              <a:spcBef>
                <a:spcPts val="0"/>
              </a:spcBef>
              <a:buNone/>
            </a:pPr>
            <a:r>
              <a:rPr lang="en-US" sz="4800">
                <a:solidFill>
                  <a:schemeClr val="dk1"/>
                </a:solidFill>
                <a:latin typeface="Gill Sans"/>
                <a:ea typeface="Gill Sans"/>
                <a:cs typeface="Gill Sans"/>
                <a:sym typeface="Gill Sans"/>
              </a:rPr>
              <a:t>https://www.tensorflow.org/install/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Check installation and version</a:t>
            </a:r>
          </a:p>
        </p:txBody>
      </p:sp>
      <p:sp>
        <p:nvSpPr>
          <p:cNvPr id="510" name="Shape 510"/>
          <p:cNvSpPr txBox="1"/>
          <p:nvPr/>
        </p:nvSpPr>
        <p:spPr>
          <a:xfrm>
            <a:off x="927100" y="4019550"/>
            <a:ext cx="22638300" cy="88584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5300" dirty="0" err="1">
                <a:solidFill>
                  <a:schemeClr val="dk1"/>
                </a:solidFill>
                <a:latin typeface="Consolas"/>
                <a:ea typeface="Consolas"/>
                <a:cs typeface="Consolas"/>
                <a:sym typeface="Consolas"/>
              </a:rPr>
              <a:t>Sungs-MacBook-Pro:hunkim</a:t>
            </a:r>
            <a:r>
              <a:rPr lang="en-US" sz="5300" dirty="0">
                <a:solidFill>
                  <a:schemeClr val="dk1"/>
                </a:solidFill>
                <a:latin typeface="Consolas"/>
                <a:ea typeface="Consolas"/>
                <a:cs typeface="Consolas"/>
                <a:sym typeface="Consolas"/>
              </a:rPr>
              <a:t>$ python3</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Python 3.6.0 (v3.6.0:41df79263a11, Dec 22 2016, 17:23:13)</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[GCC 4.2.1 (Apple Inc. build 5666) (dot 3)] on </a:t>
            </a:r>
            <a:r>
              <a:rPr lang="en-US" sz="5300" dirty="0" err="1">
                <a:solidFill>
                  <a:schemeClr val="dk1"/>
                </a:solidFill>
                <a:latin typeface="Consolas"/>
                <a:ea typeface="Consolas"/>
                <a:cs typeface="Consolas"/>
                <a:sym typeface="Consolas"/>
              </a:rPr>
              <a:t>darwin</a:t>
            </a:r>
            <a:endParaRPr lang="en-US" sz="5300" dirty="0">
              <a:solidFill>
                <a:schemeClr val="dk1"/>
              </a:solidFill>
              <a:latin typeface="Consolas"/>
              <a:ea typeface="Consolas"/>
              <a:cs typeface="Consolas"/>
              <a:sym typeface="Consolas"/>
            </a:endParaRPr>
          </a:p>
          <a:p>
            <a:pPr marL="0" lvl="0" indent="0" rtl="0">
              <a:lnSpc>
                <a:spcPct val="115000"/>
              </a:lnSpc>
              <a:spcBef>
                <a:spcPts val="0"/>
              </a:spcBef>
              <a:buNone/>
            </a:pPr>
            <a:r>
              <a:rPr lang="en-US" sz="5300" dirty="0">
                <a:solidFill>
                  <a:schemeClr val="dk1"/>
                </a:solidFill>
                <a:latin typeface="Consolas"/>
                <a:ea typeface="Consolas"/>
                <a:cs typeface="Consolas"/>
                <a:sym typeface="Consolas"/>
              </a:rPr>
              <a:t>Type "help", "copyright", "credits" or "license" for more information.</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&gt;&gt;&gt; import </a:t>
            </a:r>
            <a:r>
              <a:rPr lang="en-US" sz="5300" dirty="0" err="1">
                <a:solidFill>
                  <a:schemeClr val="dk1"/>
                </a:solidFill>
                <a:latin typeface="Consolas"/>
                <a:ea typeface="Consolas"/>
                <a:cs typeface="Consolas"/>
                <a:sym typeface="Consolas"/>
              </a:rPr>
              <a:t>tensorflow</a:t>
            </a:r>
            <a:r>
              <a:rPr lang="en-US" sz="5300" dirty="0">
                <a:solidFill>
                  <a:schemeClr val="dk1"/>
                </a:solidFill>
                <a:latin typeface="Consolas"/>
                <a:ea typeface="Consolas"/>
                <a:cs typeface="Consolas"/>
                <a:sym typeface="Consolas"/>
              </a:rPr>
              <a:t> as </a:t>
            </a:r>
            <a:r>
              <a:rPr lang="en-US" sz="5300" dirty="0" err="1">
                <a:solidFill>
                  <a:schemeClr val="dk1"/>
                </a:solidFill>
                <a:latin typeface="Consolas"/>
                <a:ea typeface="Consolas"/>
                <a:cs typeface="Consolas"/>
                <a:sym typeface="Consolas"/>
              </a:rPr>
              <a:t>tf</a:t>
            </a:r>
            <a:endParaRPr lang="en-US" sz="5300" dirty="0">
              <a:solidFill>
                <a:schemeClr val="dk1"/>
              </a:solidFill>
              <a:latin typeface="Consolas"/>
              <a:ea typeface="Consolas"/>
              <a:cs typeface="Consolas"/>
              <a:sym typeface="Consolas"/>
            </a:endParaRPr>
          </a:p>
          <a:p>
            <a:pPr marL="0" lvl="0" indent="0" rtl="0">
              <a:lnSpc>
                <a:spcPct val="115000"/>
              </a:lnSpc>
              <a:spcBef>
                <a:spcPts val="0"/>
              </a:spcBef>
              <a:buNone/>
            </a:pPr>
            <a:r>
              <a:rPr lang="en-US" sz="5300" dirty="0">
                <a:solidFill>
                  <a:schemeClr val="dk1"/>
                </a:solidFill>
                <a:latin typeface="Consolas"/>
                <a:ea typeface="Consolas"/>
                <a:cs typeface="Consolas"/>
                <a:sym typeface="Consolas"/>
              </a:rPr>
              <a:t>&gt;&gt;&gt; </a:t>
            </a:r>
            <a:r>
              <a:rPr lang="en-US" sz="5300" dirty="0" err="1">
                <a:solidFill>
                  <a:schemeClr val="dk1"/>
                </a:solidFill>
                <a:latin typeface="Consolas"/>
                <a:ea typeface="Consolas"/>
                <a:cs typeface="Consolas"/>
                <a:sym typeface="Consolas"/>
              </a:rPr>
              <a:t>tf</a:t>
            </a:r>
            <a:r>
              <a:rPr lang="en-US" sz="5300" dirty="0">
                <a:solidFill>
                  <a:schemeClr val="dk1"/>
                </a:solidFill>
                <a:latin typeface="Consolas"/>
                <a:ea typeface="Consolas"/>
                <a:cs typeface="Consolas"/>
                <a:sym typeface="Consolas"/>
              </a:rPr>
              <a:t>.__version__</a:t>
            </a:r>
          </a:p>
          <a:p>
            <a:pPr marL="0" lvl="0" indent="0" rtl="0">
              <a:lnSpc>
                <a:spcPct val="115000"/>
              </a:lnSpc>
              <a:spcBef>
                <a:spcPts val="0"/>
              </a:spcBef>
              <a:buNone/>
            </a:pPr>
            <a:r>
              <a:rPr lang="en-US" sz="5300" b="1" dirty="0">
                <a:solidFill>
                  <a:schemeClr val="dk1"/>
                </a:solidFill>
                <a:latin typeface="Consolas"/>
                <a:ea typeface="Consolas"/>
                <a:cs typeface="Consolas"/>
                <a:sym typeface="Consolas"/>
              </a:rPr>
              <a:t>'1.0.0'</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&gt;&gt;&gt;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TensorFlow </a:t>
            </a:r>
            <a:r>
              <a:rPr lang="en-US" sz="9100" b="0" i="0" u="none" strike="noStrike" cap="none">
                <a:solidFill>
                  <a:srgbClr val="000000"/>
                </a:solidFill>
                <a:latin typeface="Gill Sans"/>
                <a:ea typeface="Gill Sans"/>
                <a:cs typeface="Gill Sans"/>
                <a:sym typeface="Gill Sans"/>
              </a:rPr>
              <a:t>Hello World!</a:t>
            </a:r>
          </a:p>
        </p:txBody>
      </p:sp>
      <p:sp>
        <p:nvSpPr>
          <p:cNvPr id="516" name="Shape 516"/>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wrap="square" lIns="243800" tIns="243800" rIns="243800" bIns="243800" anchor="t" anchorCtr="0">
            <a:noAutofit/>
          </a:bodyPr>
          <a:lstStyle/>
          <a:p>
            <a:pPr lvl="0" rtl="0">
              <a:spcBef>
                <a:spcPts val="0"/>
              </a:spcBef>
              <a:buNone/>
            </a:pPr>
            <a:r>
              <a:rPr lang="en-US" sz="4300"/>
              <a:t>b’String’  ‘</a:t>
            </a:r>
            <a:r>
              <a:rPr lang="en-US" sz="4300" b="1"/>
              <a:t>b</a:t>
            </a:r>
            <a:r>
              <a:rPr lang="en-US" sz="4300"/>
              <a:t>’ indicates </a:t>
            </a:r>
            <a:r>
              <a:rPr lang="en-US" sz="4300" i="1"/>
              <a:t>Bytes literals</a:t>
            </a:r>
            <a:r>
              <a:rPr lang="en-US" sz="4300"/>
              <a:t>.  http://stackoverflow.com/questions/6269765/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Computational Graph</a:t>
            </a:r>
          </a:p>
        </p:txBody>
      </p:sp>
      <p:sp>
        <p:nvSpPr>
          <p:cNvPr id="524" name="Shape 524"/>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457889" y="5768181"/>
            <a:ext cx="21861965" cy="2179638"/>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1800" b="0" i="0" u="none" strike="noStrike" cap="none">
                <a:solidFill>
                  <a:srgbClr val="000000"/>
                </a:solidFill>
                <a:latin typeface="Gill Sans"/>
                <a:ea typeface="Gill Sans"/>
                <a:cs typeface="Gill Sans"/>
                <a:sym typeface="Gill Sans"/>
              </a:rPr>
              <a:t>Shocking IT NEWS last years?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533" name="Shape 533"/>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dirty="0"/>
              <a:t>feed data and run graph (operation)</a:t>
            </a:r>
            <a:br>
              <a:rPr lang="en-US" sz="3700" dirty="0"/>
            </a:br>
            <a:r>
              <a:rPr lang="en-US" sz="3700" b="1" i="1" dirty="0" err="1"/>
              <a:t>sess.run</a:t>
            </a:r>
            <a:r>
              <a:rPr lang="en-US" sz="3700" b="1" i="1" dirty="0"/>
              <a:t> (op) </a:t>
            </a:r>
          </a:p>
          <a:p>
            <a:pPr lvl="0" rtl="0">
              <a:spcBef>
                <a:spcPts val="0"/>
              </a:spcBef>
              <a:buNone/>
            </a:pPr>
            <a:endParaRPr sz="3700" dirty="0"/>
          </a:p>
        </p:txBody>
      </p:sp>
      <p:sp>
        <p:nvSpPr>
          <p:cNvPr id="534" name="Shape 534"/>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sp>
        <p:nvSpPr>
          <p:cNvPr id="535" name="Shape 535"/>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dirty="0"/>
              <a:t>Build graph using </a:t>
            </a:r>
          </a:p>
          <a:p>
            <a:pPr lvl="0" rtl="0">
              <a:spcBef>
                <a:spcPts val="0"/>
              </a:spcBef>
              <a:buNone/>
            </a:pPr>
            <a:r>
              <a:rPr lang="en-US" sz="3700" dirty="0" err="1"/>
              <a:t>TensorFlow</a:t>
            </a:r>
            <a:r>
              <a:rPr lang="en-US" sz="3700" dirty="0"/>
              <a:t> operations</a:t>
            </a:r>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Computational Graph</a:t>
            </a:r>
          </a:p>
        </p:txBody>
      </p:sp>
      <p:sp>
        <p:nvSpPr>
          <p:cNvPr id="548" name="Shape 548"/>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wrap="square" lIns="91400" tIns="91400" rIns="91400" bIns="91400" anchor="t" anchorCtr="0">
            <a:noAutofit/>
          </a:bodyPr>
          <a:lstStyle/>
          <a:p>
            <a:pPr marL="469900" lvl="0" indent="-463550" rtl="0">
              <a:spcBef>
                <a:spcPts val="0"/>
              </a:spcBef>
              <a:buSzPct val="100000"/>
              <a:buAutoNum type="arabicParenBoth"/>
            </a:pPr>
            <a:r>
              <a:rPr lang="en-US" sz="3700"/>
              <a:t>Build graph (tensors) using TensorFlow operations</a:t>
            </a:r>
          </a:p>
        </p:txBody>
      </p:sp>
      <p:sp>
        <p:nvSpPr>
          <p:cNvPr id="553" name="Shape 553"/>
          <p:cNvSpPr txBox="1"/>
          <p:nvPr/>
        </p:nvSpPr>
        <p:spPr>
          <a:xfrm>
            <a:off x="3179450" y="7158925"/>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(2) feed data and run graph (operation)</a:t>
            </a:r>
            <a:br>
              <a:rPr lang="en-US" sz="3700"/>
            </a:br>
            <a:r>
              <a:rPr lang="en-US" sz="3700"/>
              <a:t>     </a:t>
            </a:r>
            <a:r>
              <a:rPr lang="en-US" sz="3700" b="1" i="1"/>
              <a:t>sess.run (op) </a:t>
            </a:r>
          </a:p>
          <a:p>
            <a:pPr lvl="0" rtl="0">
              <a:spcBef>
                <a:spcPts val="0"/>
              </a:spcBef>
              <a:buNone/>
            </a:pPr>
            <a:endParaRPr sz="3700"/>
          </a:p>
        </p:txBody>
      </p:sp>
      <p:sp>
        <p:nvSpPr>
          <p:cNvPr id="554" name="Shape 554"/>
          <p:cNvSpPr txBox="1"/>
          <p:nvPr/>
        </p:nvSpPr>
        <p:spPr>
          <a:xfrm>
            <a:off x="13043900" y="7196750"/>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(3) update variables in the graph </a:t>
            </a:r>
          </a:p>
          <a:p>
            <a:pPr lvl="0" rtl="0">
              <a:spcBef>
                <a:spcPts val="0"/>
              </a:spcBef>
              <a:buNone/>
            </a:pPr>
            <a:r>
              <a:rPr lang="en-US" sz="3700"/>
              <a:t>(and return values)</a:t>
            </a:r>
            <a:r>
              <a:rPr lang="en-US" sz="3700" b="1"/>
              <a:t> </a:t>
            </a:r>
          </a:p>
          <a:p>
            <a:pPr lvl="0" rtl="0">
              <a:spcBef>
                <a:spcPts val="0"/>
              </a:spcBef>
              <a:buNone/>
            </a:pPr>
            <a:endParaRPr sz="3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Placeholder </a:t>
            </a: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567" name="Shape 567"/>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dirty="0"/>
              <a:t>feed data and run graph (operation)</a:t>
            </a:r>
            <a:br>
              <a:rPr lang="en-US" sz="3700" dirty="0"/>
            </a:br>
            <a:r>
              <a:rPr lang="en-US" sz="3700" b="1" i="1" dirty="0" err="1"/>
              <a:t>sess.run</a:t>
            </a:r>
            <a:r>
              <a:rPr lang="en-US" sz="3700" b="1" i="1" dirty="0"/>
              <a:t> (op, </a:t>
            </a:r>
            <a:r>
              <a:rPr lang="en-US" sz="3700" b="1" i="1" dirty="0" err="1"/>
              <a:t>feed_dict</a:t>
            </a:r>
            <a:r>
              <a:rPr lang="en-US" sz="3700" b="1" i="1" dirty="0"/>
              <a:t>={x: </a:t>
            </a:r>
            <a:r>
              <a:rPr lang="en-US" sz="3700" b="1" i="1" dirty="0" err="1"/>
              <a:t>x_data</a:t>
            </a:r>
            <a:r>
              <a:rPr lang="en-US" sz="3700" b="1" i="1" dirty="0"/>
              <a:t>}) </a:t>
            </a:r>
          </a:p>
          <a:p>
            <a:pPr lvl="0" rtl="0">
              <a:spcBef>
                <a:spcPts val="0"/>
              </a:spcBef>
              <a:buNone/>
            </a:pPr>
            <a:endParaRPr sz="3700" dirty="0"/>
          </a:p>
        </p:txBody>
      </p:sp>
      <p:sp>
        <p:nvSpPr>
          <p:cNvPr id="568" name="Shape 568"/>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dirty="0"/>
              <a:t>Everything is </a:t>
            </a:r>
            <a:r>
              <a:rPr lang="en-US" b="1" dirty="0"/>
              <a:t>Tensor</a:t>
            </a:r>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lvl="0" rtl="0">
              <a:spcBef>
                <a:spcPts val="0"/>
              </a:spcBef>
              <a:buNone/>
            </a:pPr>
            <a:r>
              <a:rPr lang="en-US"/>
              <a:t>Tensor Ranks, Shapes, and Types</a:t>
            </a:r>
          </a:p>
        </p:txBody>
      </p:sp>
      <p:sp>
        <p:nvSpPr>
          <p:cNvPr id="589" name="Shape 589"/>
          <p:cNvSpPr txBox="1"/>
          <p:nvPr/>
        </p:nvSpPr>
        <p:spPr>
          <a:xfrm>
            <a:off x="7137400" y="11930050"/>
            <a:ext cx="169545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4800"/>
              <a:t>https://www.tensorflow.org/programmers_guide/dims_types</a:t>
            </a:r>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lvl="0" rtl="0">
              <a:spcBef>
                <a:spcPts val="0"/>
              </a:spcBef>
              <a:buNone/>
            </a:pPr>
            <a:r>
              <a:rPr lang="en-US"/>
              <a:t>Tensor Ranks, Shapes, and Types</a:t>
            </a:r>
          </a:p>
        </p:txBody>
      </p:sp>
      <p:sp>
        <p:nvSpPr>
          <p:cNvPr id="597" name="Shape 597"/>
          <p:cNvSpPr txBox="1"/>
          <p:nvPr/>
        </p:nvSpPr>
        <p:spPr>
          <a:xfrm>
            <a:off x="7137400" y="11930050"/>
            <a:ext cx="169545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4800"/>
              <a:t>https://www.tensorflow.org/programmers_guide/dims_types</a:t>
            </a:r>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lvl="0" rtl="0">
              <a:spcBef>
                <a:spcPts val="0"/>
              </a:spcBef>
              <a:buNone/>
            </a:pPr>
            <a:r>
              <a:rPr lang="en-US"/>
              <a:t>Tensor Ranks, Shapes, and Types</a:t>
            </a:r>
          </a:p>
        </p:txBody>
      </p:sp>
      <p:sp>
        <p:nvSpPr>
          <p:cNvPr id="605" name="Shape 605"/>
          <p:cNvSpPr txBox="1"/>
          <p:nvPr/>
        </p:nvSpPr>
        <p:spPr>
          <a:xfrm>
            <a:off x="6800133" y="11930067"/>
            <a:ext cx="172920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3700"/>
              <a:t>https://www.quora.com/When-should-I-use-tf-float32-vs-tf-float64-in-TensorFlow</a:t>
            </a:r>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48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614" name="Shape 614"/>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feed_dict={x: x_data}) </a:t>
            </a:r>
          </a:p>
          <a:p>
            <a:pPr lvl="0" rtl="0">
              <a:spcBef>
                <a:spcPts val="0"/>
              </a:spcBef>
              <a:buNone/>
            </a:pPr>
            <a:endParaRPr sz="3700"/>
          </a:p>
        </p:txBody>
      </p:sp>
      <p:sp>
        <p:nvSpPr>
          <p:cNvPr id="615" name="Shape 615"/>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629" name="Shape 629"/>
          <p:cNvSpPr txBox="1">
            <a:spLocks noGrp="1"/>
          </p:cNvSpPr>
          <p:nvPr>
            <p:ph type="body" idx="1"/>
          </p:nvPr>
        </p:nvSpPr>
        <p:spPr>
          <a:xfrm>
            <a:off x="480561" y="3893343"/>
            <a:ext cx="23422877" cy="803672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pPr>
            <a:r>
              <a:rPr lang="en-US" dirty="0"/>
              <a:t>Linear Regression</a:t>
            </a:r>
          </a:p>
          <a:p>
            <a:pPr marL="457200" marR="0" lvl="0" indent="-228600" algn="l" rtl="0">
              <a:lnSpc>
                <a:spcPct val="100000"/>
              </a:lnSpc>
              <a:spcBef>
                <a:spcPts val="0"/>
              </a:spcBef>
              <a:spcAft>
                <a:spcPts val="0"/>
              </a:spcAft>
            </a:pPr>
            <a:r>
              <a:rPr lang="en-US" dirty="0"/>
              <a:t>Logistic Regression (Binary classification)</a:t>
            </a:r>
          </a:p>
          <a:p>
            <a:pPr marL="457200" marR="0" lvl="0" indent="-228600" algn="l" rtl="0">
              <a:lnSpc>
                <a:spcPct val="100000"/>
              </a:lnSpc>
              <a:spcBef>
                <a:spcPts val="0"/>
              </a:spcBef>
              <a:spcAft>
                <a:spcPts val="0"/>
              </a:spcAft>
            </a:pPr>
            <a:r>
              <a:rPr lang="en-US" dirty="0" err="1"/>
              <a:t>Softmax</a:t>
            </a:r>
            <a:r>
              <a:rPr lang="en-US" dirty="0"/>
              <a:t> Classification</a:t>
            </a:r>
          </a:p>
          <a:p>
            <a:pPr marL="457200" marR="0" lvl="0" indent="-228600" algn="l" rtl="0">
              <a:lnSpc>
                <a:spcPct val="100000"/>
              </a:lnSpc>
              <a:spcBef>
                <a:spcPts val="0"/>
              </a:spcBef>
              <a:spcAft>
                <a:spcPts val="0"/>
              </a:spcAft>
            </a:pPr>
            <a:r>
              <a:rPr lang="en-US" dirty="0"/>
              <a:t>Neural Networks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descr="pasted-image.jpeg"/>
          <p:cNvPicPr preferRelativeResize="0"/>
          <p:nvPr/>
        </p:nvPicPr>
        <p:blipFill rotWithShape="1">
          <a:blip r:embed="rId3">
            <a:alphaModFix/>
          </a:blip>
          <a:srcRect/>
          <a:stretch/>
        </p:blipFill>
        <p:spPr>
          <a:xfrm>
            <a:off x="0" y="0"/>
            <a:ext cx="24384001"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Regression</a:t>
            </a:r>
          </a:p>
        </p:txBody>
      </p:sp>
      <p:pic>
        <p:nvPicPr>
          <p:cNvPr id="635" name="Shape 635" descr="pasted-image.png"/>
          <p:cNvPicPr preferRelativeResize="0"/>
          <p:nvPr/>
        </p:nvPicPr>
        <p:blipFill rotWithShape="1">
          <a:blip r:embed="rId3">
            <a:alphaModFix/>
          </a:blip>
          <a:srcRect/>
          <a:stretch/>
        </p:blipFill>
        <p:spPr>
          <a:xfrm>
            <a:off x="4795432" y="4083203"/>
            <a:ext cx="14793137" cy="7687446"/>
          </a:xfrm>
          <a:prstGeom prst="rect">
            <a:avLst/>
          </a:prstGeom>
          <a:noFill/>
          <a:ln>
            <a:noFill/>
          </a:ln>
        </p:spPr>
      </p:pic>
      <p:pic>
        <p:nvPicPr>
          <p:cNvPr id="636" name="Shape 636" descr="pasted-image.png"/>
          <p:cNvPicPr preferRelativeResize="0"/>
          <p:nvPr/>
        </p:nvPicPr>
        <p:blipFill rotWithShape="1">
          <a:blip r:embed="rId4">
            <a:alphaModFix/>
          </a:blip>
          <a:srcRect/>
          <a:stretch/>
        </p:blipFill>
        <p:spPr>
          <a:xfrm rot="942030">
            <a:off x="9609703" y="4326415"/>
            <a:ext cx="6237964" cy="61547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Predicting exam score: regression</a:t>
            </a:r>
          </a:p>
        </p:txBody>
      </p:sp>
      <p:graphicFrame>
        <p:nvGraphicFramePr>
          <p:cNvPr id="642" name="Shape 642"/>
          <p:cNvGraphicFramePr/>
          <p:nvPr/>
        </p:nvGraphicFramePr>
        <p:xfrm>
          <a:off x="9311582" y="4784010"/>
          <a:ext cx="5766000" cy="6260500"/>
        </p:xfrm>
        <a:graphic>
          <a:graphicData uri="http://schemas.openxmlformats.org/drawingml/2006/table">
            <a:tbl>
              <a:tblPr>
                <a:noFill/>
                <a:tableStyleId>{FEE5EB76-3B44-40A5-A574-1326B08479D4}</a:tableStyleId>
              </a:tblPr>
              <a:tblGrid>
                <a:gridCol w="2883000"/>
                <a:gridCol w="2883000"/>
              </a:tblGrid>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 (hours)</a:t>
                      </a:r>
                    </a:p>
                  </a:txBody>
                  <a:tcPr marL="50800" marR="50800" marT="50800" marB="50800" anchor="ct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 (score)</a:t>
                      </a:r>
                    </a:p>
                  </a:txBody>
                  <a:tcPr marL="50800" marR="50800" marT="50800" marB="50800" anchor="ct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10</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90</a:t>
                      </a:r>
                    </a:p>
                  </a:txBody>
                  <a:tcPr marL="50800" marR="50800" marT="50800" marB="50800" anchor="ctr">
                    <a:solidFill>
                      <a:srgbClr val="DCDEE0"/>
                    </a:solidFill>
                  </a:tcP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9</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80</a:t>
                      </a:r>
                    </a:p>
                  </a:txBody>
                  <a:tcPr marL="50800" marR="50800" marT="50800" marB="50800" anchor="ctr">
                    <a:solidFill>
                      <a:srgbClr val="DCDEE0"/>
                    </a:solidFill>
                  </a:tcP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50</a:t>
                      </a:r>
                    </a:p>
                  </a:txBody>
                  <a:tcPr marL="50800" marR="50800" marT="50800" marB="50800" anchor="ctr">
                    <a:solidFill>
                      <a:srgbClr val="DCDEE0"/>
                    </a:solidFill>
                  </a:tcP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30</a:t>
                      </a:r>
                    </a:p>
                  </a:txBody>
                  <a:tcPr marL="50800" marR="50800" marT="50800" marB="50800" anchor="ctr">
                    <a:solidFill>
                      <a:srgbClr val="DCDEE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Regression (data)</a:t>
            </a:r>
          </a:p>
        </p:txBody>
      </p:sp>
      <p:graphicFrame>
        <p:nvGraphicFramePr>
          <p:cNvPr id="648" name="Shape 648"/>
          <p:cNvGraphicFramePr/>
          <p:nvPr/>
        </p:nvGraphicFramePr>
        <p:xfrm>
          <a:off x="9467538" y="5260667"/>
          <a:ext cx="4865700" cy="5307200"/>
        </p:xfrm>
        <a:graphic>
          <a:graphicData uri="http://schemas.openxmlformats.org/drawingml/2006/table">
            <a:tbl>
              <a:tblPr>
                <a:noFill/>
                <a:tableStyleId>{FEE5EB76-3B44-40A5-A574-1326B08479D4}</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Regression (presentation)</a:t>
            </a:r>
          </a:p>
        </p:txBody>
      </p:sp>
      <p:graphicFrame>
        <p:nvGraphicFramePr>
          <p:cNvPr id="654" name="Shape 654"/>
          <p:cNvGraphicFramePr/>
          <p:nvPr/>
        </p:nvGraphicFramePr>
        <p:xfrm>
          <a:off x="5556335" y="6082198"/>
          <a:ext cx="4865700" cy="5307200"/>
        </p:xfrm>
        <a:graphic>
          <a:graphicData uri="http://schemas.openxmlformats.org/drawingml/2006/table">
            <a:tbl>
              <a:tblPr>
                <a:noFill/>
                <a:tableStyleId>{FEE5EB76-3B44-40A5-A574-1326B08479D4}</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pic>
        <p:nvPicPr>
          <p:cNvPr id="655" name="Shape 655"/>
          <p:cNvPicPr preferRelativeResize="0"/>
          <p:nvPr/>
        </p:nvPicPr>
        <p:blipFill rotWithShape="1">
          <a:blip r:embed="rId3">
            <a:alphaModFix/>
          </a:blip>
          <a:srcRect/>
          <a:stretch/>
        </p:blipFill>
        <p:spPr>
          <a:xfrm>
            <a:off x="12079138" y="5318918"/>
            <a:ext cx="7849184" cy="68403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(Linear) Hypothesis</a:t>
            </a:r>
          </a:p>
        </p:txBody>
      </p:sp>
      <p:pic>
        <p:nvPicPr>
          <p:cNvPr id="661" name="Shape 66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62" name="Shape 66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63" name="Shape 66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64" name="Shape 66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wrap="square" lIns="91425" tIns="91425" rIns="91425" bIns="91425" anchor="t" anchorCtr="0">
            <a:noAutofit/>
          </a:bodyPr>
          <a:lstStyle/>
          <a:p>
            <a:pPr lvl="0">
              <a:spcBef>
                <a:spcPts val="0"/>
              </a:spcBef>
              <a:buNone/>
            </a:pPr>
            <a:r>
              <a:rPr lang="en-US" sz="4400">
                <a:latin typeface="Consolas"/>
                <a:ea typeface="Consolas"/>
                <a:cs typeface="Consolas"/>
                <a:sym typeface="Consolas"/>
              </a:rPr>
              <a:t>X = 2.5</a:t>
            </a:r>
          </a:p>
          <a:p>
            <a:pPr lvl="0">
              <a:spcBef>
                <a:spcPts val="0"/>
              </a:spcBef>
              <a:buNone/>
            </a:pPr>
            <a:r>
              <a:rPr lang="en-US" sz="4400">
                <a:solidFill>
                  <a:srgbClr val="980000"/>
                </a:solidFill>
                <a:latin typeface="Consolas"/>
                <a:ea typeface="Consolas"/>
                <a:cs typeface="Consolas"/>
                <a:sym typeface="Consolas"/>
              </a:rPr>
              <a:t>Y =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(Linear) Hypothesis</a:t>
            </a:r>
          </a:p>
        </p:txBody>
      </p:sp>
      <p:pic>
        <p:nvPicPr>
          <p:cNvPr id="671" name="Shape 67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72" name="Shape 67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73" name="Shape 67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74" name="Shape 67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pic>
        <p:nvPicPr>
          <p:cNvPr id="675" name="Shape 675" descr="pasted-image.pdf"/>
          <p:cNvPicPr preferRelativeResize="0"/>
          <p:nvPr/>
        </p:nvPicPr>
        <p:blipFill rotWithShape="1">
          <a:blip r:embed="rId7">
            <a:alphaModFix/>
          </a:blip>
          <a:srcRect/>
          <a:stretch/>
        </p:blipFill>
        <p:spPr>
          <a:xfrm>
            <a:off x="5273933" y="3666473"/>
            <a:ext cx="5112614" cy="7689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Which hypothesis is better?</a:t>
            </a:r>
          </a:p>
        </p:txBody>
      </p:sp>
      <p:pic>
        <p:nvPicPr>
          <p:cNvPr id="681" name="Shape 68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82" name="Shape 68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83" name="Shape 68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84" name="Shape 68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Which hypothesis is better?</a:t>
            </a:r>
          </a:p>
        </p:txBody>
      </p:sp>
      <p:pic>
        <p:nvPicPr>
          <p:cNvPr id="690" name="Shape 690"/>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91" name="Shape 691" descr="Line"/>
          <p:cNvPicPr preferRelativeResize="0"/>
          <p:nvPr/>
        </p:nvPicPr>
        <p:blipFill rotWithShape="1">
          <a:blip r:embed="rId4">
            <a:alphaModFix/>
          </a:blip>
          <a:srcRect/>
          <a:stretch/>
        </p:blipFill>
        <p:spPr>
          <a:xfrm rot="-762341">
            <a:off x="8953532" y="7496669"/>
            <a:ext cx="7740754" cy="101601"/>
          </a:xfrm>
          <a:prstGeom prst="rect">
            <a:avLst/>
          </a:prstGeom>
          <a:noFill/>
          <a:ln>
            <a:noFill/>
          </a:ln>
        </p:spPr>
      </p:pic>
      <p:cxnSp>
        <p:nvCxnSpPr>
          <p:cNvPr id="692" name="Shape 692"/>
          <p:cNvCxnSpPr/>
          <p:nvPr/>
        </p:nvCxnSpPr>
        <p:spPr>
          <a:xfrm rot="10800000" flipH="1">
            <a:off x="11549062" y="7806709"/>
            <a:ext cx="1" cy="1004730"/>
          </a:xfrm>
          <a:prstGeom prst="straightConnector1">
            <a:avLst/>
          </a:prstGeom>
          <a:noFill/>
          <a:ln w="50800" cap="flat" cmpd="sng">
            <a:solidFill>
              <a:schemeClr val="accent5"/>
            </a:solidFill>
            <a:prstDash val="solid"/>
            <a:miter lim="8000"/>
            <a:headEnd type="none" w="med" len="med"/>
            <a:tailEnd type="none" w="med" len="med"/>
          </a:ln>
        </p:spPr>
      </p:cxnSp>
      <p:cxnSp>
        <p:nvCxnSpPr>
          <p:cNvPr id="693" name="Shape 693"/>
          <p:cNvCxnSpPr/>
          <p:nvPr/>
        </p:nvCxnSpPr>
        <p:spPr>
          <a:xfrm rot="10800000" flipH="1">
            <a:off x="15942469" y="5467131"/>
            <a:ext cx="1" cy="1302546"/>
          </a:xfrm>
          <a:prstGeom prst="straightConnector1">
            <a:avLst/>
          </a:prstGeom>
          <a:noFill/>
          <a:ln w="50800" cap="flat" cmpd="sng">
            <a:solidFill>
              <a:schemeClr val="accent5"/>
            </a:solidFill>
            <a:prstDash val="solid"/>
            <a:miter lim="8000"/>
            <a:headEnd type="none" w="med" len="med"/>
            <a:tailEnd type="none" w="med" len="med"/>
          </a:ln>
        </p:spPr>
      </p:cxnSp>
      <p:cxnSp>
        <p:nvCxnSpPr>
          <p:cNvPr id="694" name="Shape 694"/>
          <p:cNvCxnSpPr/>
          <p:nvPr/>
        </p:nvCxnSpPr>
        <p:spPr>
          <a:xfrm rot="10800000" flipH="1">
            <a:off x="13727905" y="7128053"/>
            <a:ext cx="1" cy="179917"/>
          </a:xfrm>
          <a:prstGeom prst="straightConnector1">
            <a:avLst/>
          </a:prstGeom>
          <a:noFill/>
          <a:ln w="50800" cap="flat" cmpd="sng">
            <a:solidFill>
              <a:schemeClr val="accent5"/>
            </a:solidFill>
            <a:prstDash val="solid"/>
            <a:miter lim="8000"/>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Cost function</a:t>
            </a:r>
          </a:p>
        </p:txBody>
      </p:sp>
      <p:sp>
        <p:nvSpPr>
          <p:cNvPr id="700" name="Shape 700"/>
          <p:cNvSpPr txBox="1">
            <a:spLocks noGrp="1"/>
          </p:cNvSpPr>
          <p:nvPr>
            <p:ph type="body" idx="1"/>
          </p:nvPr>
        </p:nvSpPr>
        <p:spPr>
          <a:xfrm>
            <a:off x="4708921" y="3386296"/>
            <a:ext cx="14716126" cy="1580358"/>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How fit the line to our (training) data</a:t>
            </a: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a:stretch/>
          </p:blipFill>
          <p:spPr>
            <a:xfrm>
              <a:off x="-962684" y="-431800"/>
              <a:ext cx="4845211" cy="4484782"/>
            </a:xfrm>
            <a:prstGeom prst="rect">
              <a:avLst/>
            </a:prstGeom>
            <a:noFill/>
            <a:ln>
              <a:noFill/>
            </a:ln>
          </p:spPr>
        </p:pic>
        <p:pic>
          <p:nvPicPr>
            <p:cNvPr id="703" name="Shape 703" descr="Line"/>
            <p:cNvPicPr preferRelativeResize="0"/>
            <p:nvPr/>
          </p:nvPicPr>
          <p:blipFill rotWithShape="1">
            <a:blip r:embed="rId4">
              <a:alphaModFix/>
            </a:blip>
            <a:srcRect/>
            <a:stretch/>
          </p:blipFill>
          <p:spPr>
            <a:xfrm rot="-762341">
              <a:off x="-101719" y="1158275"/>
              <a:ext cx="4260395" cy="101601"/>
            </a:xfrm>
            <a:prstGeom prst="rect">
              <a:avLst/>
            </a:prstGeom>
            <a:noFill/>
            <a:ln>
              <a:noFill/>
            </a:ln>
          </p:spPr>
        </p:pic>
        <p:cxnSp>
          <p:nvCxnSpPr>
            <p:cNvPr id="704" name="Shape 704"/>
            <p:cNvCxnSpPr/>
            <p:nvPr/>
          </p:nvCxnSpPr>
          <p:spPr>
            <a:xfrm rot="10800000" flipH="1">
              <a:off x="1334445" y="1350206"/>
              <a:ext cx="1" cy="546981"/>
            </a:xfrm>
            <a:prstGeom prst="straightConnector1">
              <a:avLst/>
            </a:prstGeom>
            <a:noFill/>
            <a:ln w="50800" cap="flat" cmpd="sng">
              <a:solidFill>
                <a:schemeClr val="accent5"/>
              </a:solidFill>
              <a:prstDash val="solid"/>
              <a:miter lim="8000"/>
              <a:headEnd type="none" w="med" len="med"/>
              <a:tailEnd type="none" w="med" len="med"/>
            </a:ln>
          </p:spPr>
        </p:cxnSp>
        <p:cxnSp>
          <p:nvCxnSpPr>
            <p:cNvPr id="705" name="Shape 705"/>
            <p:cNvCxnSpPr/>
            <p:nvPr/>
          </p:nvCxnSpPr>
          <p:spPr>
            <a:xfrm rot="10800000" flipH="1">
              <a:off x="3726237" y="76528"/>
              <a:ext cx="1" cy="709113"/>
            </a:xfrm>
            <a:prstGeom prst="straightConnector1">
              <a:avLst/>
            </a:prstGeom>
            <a:noFill/>
            <a:ln w="50800" cap="flat" cmpd="sng">
              <a:solidFill>
                <a:schemeClr val="accent5"/>
              </a:solidFill>
              <a:prstDash val="solid"/>
              <a:miter lim="8000"/>
              <a:headEnd type="none" w="med" len="med"/>
              <a:tailEnd type="none" w="med" len="med"/>
            </a:ln>
          </p:spPr>
        </p:cxnSp>
        <p:cxnSp>
          <p:nvCxnSpPr>
            <p:cNvPr id="706" name="Shape 706"/>
            <p:cNvCxnSpPr/>
            <p:nvPr/>
          </p:nvCxnSpPr>
          <p:spPr>
            <a:xfrm rot="10800000" flipH="1">
              <a:off x="2520618" y="980742"/>
              <a:ext cx="1" cy="97949"/>
            </a:xfrm>
            <a:prstGeom prst="straightConnector1">
              <a:avLst/>
            </a:prstGeom>
            <a:noFill/>
            <a:ln w="50800" cap="flat" cmpd="sng">
              <a:solidFill>
                <a:schemeClr val="accent5"/>
              </a:solidFill>
              <a:prstDash val="solid"/>
              <a:miter lim="8000"/>
              <a:headEnd type="none" w="med" len="med"/>
              <a:tailEnd type="none" w="med" len="med"/>
            </a:ln>
          </p:spPr>
        </p:cxnSp>
      </p:grpSp>
      <p:pic>
        <p:nvPicPr>
          <p:cNvPr id="707" name="Shape 707" descr="pasted-image.pdf"/>
          <p:cNvPicPr preferRelativeResize="0"/>
          <p:nvPr/>
        </p:nvPicPr>
        <p:blipFill rotWithShape="1">
          <a:blip r:embed="rId5">
            <a:alphaModFix/>
          </a:blip>
          <a:srcRect/>
          <a:stretch/>
        </p:blipFill>
        <p:spPr>
          <a:xfrm>
            <a:off x="17489745" y="6077489"/>
            <a:ext cx="2817525" cy="423775"/>
          </a:xfrm>
          <a:prstGeom prst="rect">
            <a:avLst/>
          </a:prstGeom>
          <a:noFill/>
          <a:ln>
            <a:noFill/>
          </a:ln>
        </p:spPr>
      </p:pic>
      <p:pic>
        <p:nvPicPr>
          <p:cNvPr id="708" name="Shape 708" descr="pasted-image.pdf"/>
          <p:cNvPicPr preferRelativeResize="0"/>
          <p:nvPr/>
        </p:nvPicPr>
        <p:blipFill rotWithShape="1">
          <a:blip r:embed="rId6">
            <a:alphaModFix/>
          </a:blip>
          <a:srcRect/>
          <a:stretch/>
        </p:blipFill>
        <p:spPr>
          <a:xfrm>
            <a:off x="6338520" y="5617854"/>
            <a:ext cx="2536032" cy="6607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Cost function</a:t>
            </a:r>
          </a:p>
        </p:txBody>
      </p:sp>
      <p:sp>
        <p:nvSpPr>
          <p:cNvPr id="714" name="Shape 714"/>
          <p:cNvSpPr txBox="1">
            <a:spLocks noGrp="1"/>
          </p:cNvSpPr>
          <p:nvPr>
            <p:ph type="body" idx="1"/>
          </p:nvPr>
        </p:nvSpPr>
        <p:spPr>
          <a:xfrm>
            <a:off x="4708921" y="3386296"/>
            <a:ext cx="14716126" cy="1580358"/>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How fit the line to our (training) data</a:t>
            </a: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a:stretch/>
          </p:blipFill>
          <p:spPr>
            <a:xfrm>
              <a:off x="-962684" y="-431800"/>
              <a:ext cx="4845211" cy="4484782"/>
            </a:xfrm>
            <a:prstGeom prst="rect">
              <a:avLst/>
            </a:prstGeom>
            <a:noFill/>
            <a:ln>
              <a:noFill/>
            </a:ln>
          </p:spPr>
        </p:pic>
        <p:pic>
          <p:nvPicPr>
            <p:cNvPr id="717" name="Shape 717" descr="Line"/>
            <p:cNvPicPr preferRelativeResize="0"/>
            <p:nvPr/>
          </p:nvPicPr>
          <p:blipFill rotWithShape="1">
            <a:blip r:embed="rId4">
              <a:alphaModFix/>
            </a:blip>
            <a:srcRect/>
            <a:stretch/>
          </p:blipFill>
          <p:spPr>
            <a:xfrm rot="-762341">
              <a:off x="-101719" y="1158275"/>
              <a:ext cx="4260395" cy="101601"/>
            </a:xfrm>
            <a:prstGeom prst="rect">
              <a:avLst/>
            </a:prstGeom>
            <a:noFill/>
            <a:ln>
              <a:noFill/>
            </a:ln>
          </p:spPr>
        </p:pic>
        <p:cxnSp>
          <p:nvCxnSpPr>
            <p:cNvPr id="718" name="Shape 718"/>
            <p:cNvCxnSpPr/>
            <p:nvPr/>
          </p:nvCxnSpPr>
          <p:spPr>
            <a:xfrm rot="10800000" flipH="1">
              <a:off x="1334445" y="1350206"/>
              <a:ext cx="1" cy="546981"/>
            </a:xfrm>
            <a:prstGeom prst="straightConnector1">
              <a:avLst/>
            </a:prstGeom>
            <a:noFill/>
            <a:ln w="50800" cap="flat" cmpd="sng">
              <a:solidFill>
                <a:schemeClr val="accent5"/>
              </a:solidFill>
              <a:prstDash val="solid"/>
              <a:miter lim="8000"/>
              <a:headEnd type="none" w="med" len="med"/>
              <a:tailEnd type="none" w="med" len="med"/>
            </a:ln>
          </p:spPr>
        </p:cxnSp>
        <p:cxnSp>
          <p:nvCxnSpPr>
            <p:cNvPr id="719" name="Shape 719"/>
            <p:cNvCxnSpPr/>
            <p:nvPr/>
          </p:nvCxnSpPr>
          <p:spPr>
            <a:xfrm rot="10800000" flipH="1">
              <a:off x="3726237" y="76528"/>
              <a:ext cx="1" cy="709113"/>
            </a:xfrm>
            <a:prstGeom prst="straightConnector1">
              <a:avLst/>
            </a:prstGeom>
            <a:noFill/>
            <a:ln w="50800" cap="flat" cmpd="sng">
              <a:solidFill>
                <a:schemeClr val="accent5"/>
              </a:solidFill>
              <a:prstDash val="solid"/>
              <a:miter lim="8000"/>
              <a:headEnd type="none" w="med" len="med"/>
              <a:tailEnd type="none" w="med" len="med"/>
            </a:ln>
          </p:spPr>
        </p:cxnSp>
        <p:cxnSp>
          <p:nvCxnSpPr>
            <p:cNvPr id="720" name="Shape 720"/>
            <p:cNvCxnSpPr/>
            <p:nvPr/>
          </p:nvCxnSpPr>
          <p:spPr>
            <a:xfrm rot="10800000" flipH="1">
              <a:off x="2520618" y="980742"/>
              <a:ext cx="1" cy="97949"/>
            </a:xfrm>
            <a:prstGeom prst="straightConnector1">
              <a:avLst/>
            </a:prstGeom>
            <a:noFill/>
            <a:ln w="50800" cap="flat" cmpd="sng">
              <a:solidFill>
                <a:schemeClr val="accent5"/>
              </a:solidFill>
              <a:prstDash val="solid"/>
              <a:miter lim="8000"/>
              <a:headEnd type="none" w="med" len="med"/>
              <a:tailEnd type="none" w="med" len="med"/>
            </a:ln>
          </p:spPr>
        </p:cxnSp>
      </p:grpSp>
      <p:pic>
        <p:nvPicPr>
          <p:cNvPr id="721" name="Shape 721" descr="pasted-image.pdf"/>
          <p:cNvPicPr preferRelativeResize="0"/>
          <p:nvPr/>
        </p:nvPicPr>
        <p:blipFill rotWithShape="1">
          <a:blip r:embed="rId5">
            <a:alphaModFix/>
          </a:blip>
          <a:srcRect/>
          <a:stretch/>
        </p:blipFill>
        <p:spPr>
          <a:xfrm>
            <a:off x="17489745" y="6077489"/>
            <a:ext cx="2817525" cy="423775"/>
          </a:xfrm>
          <a:prstGeom prst="rect">
            <a:avLst/>
          </a:prstGeom>
          <a:noFill/>
          <a:ln>
            <a:noFill/>
          </a:ln>
        </p:spPr>
      </p:pic>
      <p:pic>
        <p:nvPicPr>
          <p:cNvPr id="722" name="Shape 722" descr="pasted-image.pdf"/>
          <p:cNvPicPr preferRelativeResize="0"/>
          <p:nvPr/>
        </p:nvPicPr>
        <p:blipFill rotWithShape="1">
          <a:blip r:embed="rId6">
            <a:alphaModFix/>
          </a:blip>
          <a:srcRect/>
          <a:stretch/>
        </p:blipFill>
        <p:spPr>
          <a:xfrm>
            <a:off x="6718527" y="9700291"/>
            <a:ext cx="7170857" cy="1539946"/>
          </a:xfrm>
          <a:prstGeom prst="rect">
            <a:avLst/>
          </a:prstGeom>
          <a:noFill/>
          <a:ln>
            <a:noFill/>
          </a:ln>
        </p:spPr>
      </p:pic>
      <p:pic>
        <p:nvPicPr>
          <p:cNvPr id="723" name="Shape 723" descr="pasted-image.pdf"/>
          <p:cNvPicPr preferRelativeResize="0"/>
          <p:nvPr/>
        </p:nvPicPr>
        <p:blipFill rotWithShape="1">
          <a:blip r:embed="rId7">
            <a:alphaModFix/>
          </a:blip>
          <a:srcRect/>
          <a:stretch/>
        </p:blipFill>
        <p:spPr>
          <a:xfrm>
            <a:off x="5558428" y="7001290"/>
            <a:ext cx="9491056" cy="8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descr="pasted-image.jpeg"/>
          <p:cNvPicPr preferRelativeResize="0"/>
          <p:nvPr/>
        </p:nvPicPr>
        <p:blipFill rotWithShape="1">
          <a:blip r:embed="rId3">
            <a:alphaModFix/>
          </a:blip>
          <a:srcRect/>
          <a:stretch/>
        </p:blipFill>
        <p:spPr>
          <a:xfrm>
            <a:off x="-5164" y="-945373"/>
            <a:ext cx="25261574" cy="168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Cost function</a:t>
            </a:r>
          </a:p>
        </p:txBody>
      </p:sp>
      <p:pic>
        <p:nvPicPr>
          <p:cNvPr id="729" name="Shape 729" descr="pasted-image.pdf"/>
          <p:cNvPicPr preferRelativeResize="0"/>
          <p:nvPr/>
        </p:nvPicPr>
        <p:blipFill rotWithShape="1">
          <a:blip r:embed="rId3">
            <a:alphaModFix/>
          </a:blip>
          <a:srcRect/>
          <a:stretch/>
        </p:blipFill>
        <p:spPr>
          <a:xfrm>
            <a:off x="8750283" y="3985291"/>
            <a:ext cx="7170858" cy="1539946"/>
          </a:xfrm>
          <a:prstGeom prst="rect">
            <a:avLst/>
          </a:prstGeom>
          <a:noFill/>
          <a:ln>
            <a:noFill/>
          </a:ln>
        </p:spPr>
      </p:pic>
      <p:pic>
        <p:nvPicPr>
          <p:cNvPr id="730" name="Shape 730" descr="pasted-image.pdf"/>
          <p:cNvPicPr preferRelativeResize="0"/>
          <p:nvPr/>
        </p:nvPicPr>
        <p:blipFill rotWithShape="1">
          <a:blip r:embed="rId4">
            <a:alphaModFix/>
          </a:blip>
          <a:srcRect/>
          <a:stretch/>
        </p:blipFill>
        <p:spPr>
          <a:xfrm>
            <a:off x="9683243" y="6128191"/>
            <a:ext cx="3628046" cy="545682"/>
          </a:xfrm>
          <a:prstGeom prst="rect">
            <a:avLst/>
          </a:prstGeom>
          <a:noFill/>
          <a:ln>
            <a:noFill/>
          </a:ln>
        </p:spPr>
      </p:pic>
      <p:pic>
        <p:nvPicPr>
          <p:cNvPr id="731" name="Shape 731" descr="pasted-image.pdf"/>
          <p:cNvPicPr preferRelativeResize="0"/>
          <p:nvPr/>
        </p:nvPicPr>
        <p:blipFill rotWithShape="1">
          <a:blip r:embed="rId5">
            <a:alphaModFix/>
          </a:blip>
          <a:srcRect/>
          <a:stretch/>
        </p:blipFill>
        <p:spPr>
          <a:xfrm>
            <a:off x="7258905" y="9255342"/>
            <a:ext cx="9876236" cy="176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Simplified hypothesis in TF</a:t>
            </a:r>
          </a:p>
        </p:txBody>
      </p:sp>
      <p:pic>
        <p:nvPicPr>
          <p:cNvPr id="737" name="Shape 737" descr="pasted-image.pdf"/>
          <p:cNvPicPr preferRelativeResize="0"/>
          <p:nvPr/>
        </p:nvPicPr>
        <p:blipFill rotWithShape="1">
          <a:blip r:embed="rId3">
            <a:alphaModFix/>
          </a:blip>
          <a:srcRect/>
          <a:stretch/>
        </p:blipFill>
        <p:spPr>
          <a:xfrm>
            <a:off x="1950758" y="6187436"/>
            <a:ext cx="3321845" cy="660798"/>
          </a:xfrm>
          <a:prstGeom prst="rect">
            <a:avLst/>
          </a:prstGeom>
          <a:noFill/>
          <a:ln>
            <a:noFill/>
          </a:ln>
        </p:spPr>
      </p:pic>
      <p:pic>
        <p:nvPicPr>
          <p:cNvPr id="738" name="Shape 738" descr="pasted-image.pdf"/>
          <p:cNvPicPr preferRelativeResize="0"/>
          <p:nvPr/>
        </p:nvPicPr>
        <p:blipFill rotWithShape="1">
          <a:blip r:embed="rId4">
            <a:alphaModFix/>
          </a:blip>
          <a:srcRect/>
          <a:stretch/>
        </p:blipFill>
        <p:spPr>
          <a:xfrm>
            <a:off x="2293658" y="9119868"/>
            <a:ext cx="9036845" cy="1768079"/>
          </a:xfrm>
          <a:prstGeom prst="rect">
            <a:avLst/>
          </a:prstGeom>
          <a:noFill/>
          <a:ln>
            <a:noFill/>
          </a:ln>
        </p:spPr>
      </p:pic>
      <p:pic>
        <p:nvPicPr>
          <p:cNvPr id="739" name="Shape 739" descr="pasted-image.png"/>
          <p:cNvPicPr preferRelativeResize="0"/>
          <p:nvPr/>
        </p:nvPicPr>
        <p:blipFill rotWithShape="1">
          <a:blip r:embed="rId5">
            <a:alphaModFix/>
          </a:blip>
          <a:srcRect/>
          <a:stretch/>
        </p:blipFill>
        <p:spPr>
          <a:xfrm>
            <a:off x="15722600" y="5911211"/>
            <a:ext cx="6950465" cy="1213247"/>
          </a:xfrm>
          <a:prstGeom prst="rect">
            <a:avLst/>
          </a:prstGeom>
          <a:noFill/>
          <a:ln>
            <a:noFill/>
          </a:ln>
        </p:spPr>
      </p:pic>
      <p:pic>
        <p:nvPicPr>
          <p:cNvPr id="740" name="Shape 740" descr="pasted-image.png"/>
          <p:cNvPicPr preferRelativeResize="0"/>
          <p:nvPr/>
        </p:nvPicPr>
        <p:blipFill rotWithShape="1">
          <a:blip r:embed="rId6">
            <a:alphaModFix/>
          </a:blip>
          <a:srcRect/>
          <a:stretch/>
        </p:blipFill>
        <p:spPr>
          <a:xfrm>
            <a:off x="9067800" y="11076781"/>
            <a:ext cx="14406788" cy="1241317"/>
          </a:xfrm>
          <a:prstGeom prst="rect">
            <a:avLst/>
          </a:prstGeom>
          <a:noFill/>
          <a:ln>
            <a:noFill/>
          </a:ln>
        </p:spPr>
      </p:pic>
      <p:pic>
        <p:nvPicPr>
          <p:cNvPr id="741" name="Shape 741" descr="pasted-image.png"/>
          <p:cNvPicPr preferRelativeResize="0"/>
          <p:nvPr/>
        </p:nvPicPr>
        <p:blipFill rotWithShape="1">
          <a:blip r:embed="rId7">
            <a:alphaModFix/>
          </a:blip>
          <a:srcRect/>
          <a:stretch/>
        </p:blipFill>
        <p:spPr>
          <a:xfrm>
            <a:off x="11480800" y="5942533"/>
            <a:ext cx="3321844" cy="1049004"/>
          </a:xfrm>
          <a:prstGeom prst="rect">
            <a:avLst/>
          </a:prstGeom>
          <a:noFill/>
          <a:ln>
            <a:noFill/>
          </a:ln>
        </p:spPr>
      </p:pic>
      <p:pic>
        <p:nvPicPr>
          <p:cNvPr id="742" name="Shape 742" descr="pasted-image.png"/>
          <p:cNvPicPr preferRelativeResize="0"/>
          <p:nvPr/>
        </p:nvPicPr>
        <p:blipFill rotWithShape="1">
          <a:blip r:embed="rId8">
            <a:alphaModFix/>
          </a:blip>
          <a:srcRect/>
          <a:stretch/>
        </p:blipFill>
        <p:spPr>
          <a:xfrm>
            <a:off x="14792720" y="5987169"/>
            <a:ext cx="1178042" cy="8835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Goal: Minimize cost</a:t>
            </a:r>
          </a:p>
        </p:txBody>
      </p:sp>
      <p:pic>
        <p:nvPicPr>
          <p:cNvPr id="748" name="Shape 748" descr="pasted-image.pdf"/>
          <p:cNvPicPr preferRelativeResize="0"/>
          <p:nvPr/>
        </p:nvPicPr>
        <p:blipFill rotWithShape="1">
          <a:blip r:embed="rId3">
            <a:alphaModFix/>
          </a:blip>
          <a:srcRect/>
          <a:stretch/>
        </p:blipFill>
        <p:spPr>
          <a:xfrm>
            <a:off x="7779339" y="5986188"/>
            <a:ext cx="9278700" cy="174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pic>
        <p:nvPicPr>
          <p:cNvPr id="754" name="Shape 754" descr="pasted-image.pdf"/>
          <p:cNvPicPr preferRelativeResize="0"/>
          <p:nvPr/>
        </p:nvPicPr>
        <p:blipFill rotWithShape="1">
          <a:blip r:embed="rId3">
            <a:alphaModFix/>
          </a:blip>
          <a:srcRect/>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4865700" cy="5307200"/>
        </p:xfrm>
        <a:graphic>
          <a:graphicData uri="http://schemas.openxmlformats.org/drawingml/2006/table">
            <a:tbl>
              <a:tblPr>
                <a:noFill/>
                <a:tableStyleId>{FEE5EB76-3B44-40A5-A574-1326B08479D4}</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sp>
        <p:nvSpPr>
          <p:cNvPr id="756" name="Shape 756"/>
          <p:cNvSpPr txBox="1">
            <a:spLocks noGrp="1"/>
          </p:cNvSpPr>
          <p:nvPr>
            <p:ph type="body" idx="1"/>
          </p:nvPr>
        </p:nvSpPr>
        <p:spPr>
          <a:xfrm>
            <a:off x="8798718" y="5973960"/>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1" u="none" strike="noStrike" cap="none">
                <a:solidFill>
                  <a:srgbClr val="000000"/>
                </a:solidFill>
                <a:latin typeface="Gill Sans"/>
                <a:ea typeface="Gill Sans"/>
                <a:cs typeface="Gill Sans"/>
                <a:sym typeface="Gill Sans"/>
              </a:rPr>
              <a:t>W</a:t>
            </a:r>
            <a:r>
              <a:rPr lang="en-US" sz="5600" b="0" i="0" u="none" strike="noStrike" cap="none">
                <a:solidFill>
                  <a:srgbClr val="000000"/>
                </a:solidFill>
                <a:latin typeface="Gill Sans"/>
                <a:ea typeface="Gill Sans"/>
                <a:cs typeface="Gill Sans"/>
                <a:sym typeface="Gill Sans"/>
              </a:rPr>
              <a:t>=1, </a:t>
            </a:r>
            <a:r>
              <a:rPr lang="en-US" sz="5600" b="0" i="1" u="none" strike="noStrike" cap="none">
                <a:solidFill>
                  <a:srgbClr val="000000"/>
                </a:solidFill>
                <a:latin typeface="Gill Sans"/>
                <a:ea typeface="Gill Sans"/>
                <a:cs typeface="Gill Sans"/>
                <a:sym typeface="Gill Sans"/>
              </a:rPr>
              <a:t>cost(W)</a:t>
            </a:r>
            <a:r>
              <a:rPr lang="en-US" sz="5600" b="0" i="0" u="none" strike="noStrike" cap="none">
                <a:solidFill>
                  <a:srgbClr val="000000"/>
                </a:solidFill>
                <a:latin typeface="Gill Sans"/>
                <a:ea typeface="Gill Sans"/>
                <a:cs typeface="Gill Sans"/>
                <a:sym typeface="Gill Sans"/>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pic>
        <p:nvPicPr>
          <p:cNvPr id="762" name="Shape 762" descr="pasted-image.pdf"/>
          <p:cNvPicPr preferRelativeResize="0"/>
          <p:nvPr/>
        </p:nvPicPr>
        <p:blipFill rotWithShape="1">
          <a:blip r:embed="rId3">
            <a:alphaModFix/>
          </a:blip>
          <a:srcRect/>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4865700" cy="5307200"/>
        </p:xfrm>
        <a:graphic>
          <a:graphicData uri="http://schemas.openxmlformats.org/drawingml/2006/table">
            <a:tbl>
              <a:tblPr>
                <a:noFill/>
                <a:tableStyleId>{FEE5EB76-3B44-40A5-A574-1326B08479D4}</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sp>
        <p:nvSpPr>
          <p:cNvPr id="764" name="Shape 764"/>
          <p:cNvSpPr txBox="1">
            <a:spLocks noGrp="1"/>
          </p:cNvSpPr>
          <p:nvPr>
            <p:ph type="body" idx="1"/>
          </p:nvPr>
        </p:nvSpPr>
        <p:spPr>
          <a:xfrm>
            <a:off x="8798718" y="5973960"/>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W=1, cost(W)=0</a:t>
            </a:r>
          </a:p>
        </p:txBody>
      </p:sp>
      <p:pic>
        <p:nvPicPr>
          <p:cNvPr id="765" name="Shape 765" descr="pasted-image.pdf"/>
          <p:cNvPicPr preferRelativeResize="0"/>
          <p:nvPr/>
        </p:nvPicPr>
        <p:blipFill rotWithShape="1">
          <a:blip r:embed="rId4">
            <a:alphaModFix/>
          </a:blip>
          <a:srcRect/>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W=0, cost(W)=4.67</a:t>
            </a:r>
          </a:p>
        </p:txBody>
      </p:sp>
      <p:pic>
        <p:nvPicPr>
          <p:cNvPr id="767" name="Shape 767" descr="pasted-image.pdf"/>
          <p:cNvPicPr preferRelativeResize="0"/>
          <p:nvPr/>
        </p:nvPicPr>
        <p:blipFill rotWithShape="1">
          <a:blip r:embed="rId5">
            <a:alphaModFix/>
          </a:blip>
          <a:srcRect/>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W=2, cost(W)=?</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sp>
        <p:nvSpPr>
          <p:cNvPr id="774" name="Shape 774"/>
          <p:cNvSpPr/>
          <p:nvPr/>
        </p:nvSpPr>
        <p:spPr>
          <a:xfrm>
            <a:off x="1904551" y="5709850"/>
            <a:ext cx="8653500" cy="9558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W=1, cost(W)=0</a:t>
            </a:r>
          </a:p>
        </p:txBody>
      </p:sp>
      <p:sp>
        <p:nvSpPr>
          <p:cNvPr id="775" name="Shape 775"/>
          <p:cNvSpPr/>
          <p:nvPr/>
        </p:nvSpPr>
        <p:spPr>
          <a:xfrm>
            <a:off x="1808374" y="7870825"/>
            <a:ext cx="8653500" cy="9558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W=0, cost(W)=4.67</a:t>
            </a:r>
          </a:p>
        </p:txBody>
      </p:sp>
      <p:sp>
        <p:nvSpPr>
          <p:cNvPr id="776" name="Shape 776"/>
          <p:cNvSpPr/>
          <p:nvPr/>
        </p:nvSpPr>
        <p:spPr>
          <a:xfrm>
            <a:off x="1825228" y="9285089"/>
            <a:ext cx="14716200" cy="17682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W=2, cost(W)=4.67</a:t>
            </a:r>
          </a:p>
        </p:txBody>
      </p:sp>
      <p:pic>
        <p:nvPicPr>
          <p:cNvPr id="777" name="Shape 777" descr="pasted-image.png"/>
          <p:cNvPicPr preferRelativeResize="0"/>
          <p:nvPr/>
        </p:nvPicPr>
        <p:blipFill rotWithShape="1">
          <a:blip r:embed="rId3">
            <a:alphaModFix/>
          </a:blip>
          <a:srcRect/>
          <a:stretch/>
        </p:blipFill>
        <p:spPr>
          <a:xfrm>
            <a:off x="13355443" y="3786206"/>
            <a:ext cx="10680000" cy="7929600"/>
          </a:xfrm>
          <a:prstGeom prst="rect">
            <a:avLst/>
          </a:prstGeom>
          <a:noFill/>
          <a:ln>
            <a:noFill/>
          </a:ln>
        </p:spPr>
      </p:pic>
      <p:pic>
        <p:nvPicPr>
          <p:cNvPr id="778" name="Shape 778" descr="pasted-image.pdf"/>
          <p:cNvPicPr preferRelativeResize="0"/>
          <p:nvPr/>
        </p:nvPicPr>
        <p:blipFill rotWithShape="1">
          <a:blip r:embed="rId4">
            <a:alphaModFix/>
          </a:blip>
          <a:srcRect/>
          <a:stretch/>
        </p:blipFill>
        <p:spPr>
          <a:xfrm>
            <a:off x="500253" y="3115933"/>
            <a:ext cx="9036900" cy="176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How to minimize cost?</a:t>
            </a:r>
          </a:p>
        </p:txBody>
      </p:sp>
      <p:pic>
        <p:nvPicPr>
          <p:cNvPr id="784" name="Shape 784" descr="pasted-image.pdf"/>
          <p:cNvPicPr preferRelativeResize="0"/>
          <p:nvPr/>
        </p:nvPicPr>
        <p:blipFill rotWithShape="1">
          <a:blip r:embed="rId3">
            <a:alphaModFix/>
          </a:blip>
          <a:srcRect/>
          <a:stretch/>
        </p:blipFill>
        <p:spPr>
          <a:xfrm>
            <a:off x="7673578" y="3218733"/>
            <a:ext cx="9036844" cy="1768079"/>
          </a:xfrm>
          <a:prstGeom prst="rect">
            <a:avLst/>
          </a:prstGeom>
          <a:noFill/>
          <a:ln>
            <a:noFill/>
          </a:ln>
        </p:spPr>
      </p:pic>
      <p:pic>
        <p:nvPicPr>
          <p:cNvPr id="785" name="Shape 785" descr="pasted-image.png"/>
          <p:cNvPicPr preferRelativeResize="0"/>
          <p:nvPr/>
        </p:nvPicPr>
        <p:blipFill rotWithShape="1">
          <a:blip r:embed="rId4">
            <a:alphaModFix/>
          </a:blip>
          <a:srcRect/>
          <a:stretch/>
        </p:blipFill>
        <p:spPr>
          <a:xfrm>
            <a:off x="6369843" y="5393531"/>
            <a:ext cx="10679907" cy="7929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791" name="Shape 791" descr="pasted-image.pdf"/>
          <p:cNvPicPr preferRelativeResize="0"/>
          <p:nvPr/>
        </p:nvPicPr>
        <p:blipFill rotWithShape="1">
          <a:blip r:embed="rId3">
            <a:alphaModFix/>
          </a:blip>
          <a:srcRect/>
          <a:stretch/>
        </p:blipFill>
        <p:spPr>
          <a:xfrm>
            <a:off x="3668910" y="8267630"/>
            <a:ext cx="7054500" cy="1375200"/>
          </a:xfrm>
          <a:prstGeom prst="rect">
            <a:avLst/>
          </a:prstGeom>
          <a:noFill/>
          <a:ln>
            <a:noFill/>
          </a:ln>
        </p:spPr>
      </p:pic>
      <p:pic>
        <p:nvPicPr>
          <p:cNvPr id="792" name="Shape 792" descr="pasted-image.pdf"/>
          <p:cNvPicPr preferRelativeResize="0"/>
          <p:nvPr/>
        </p:nvPicPr>
        <p:blipFill rotWithShape="1">
          <a:blip r:embed="rId4">
            <a:alphaModFix/>
          </a:blip>
          <a:srcRect/>
          <a:stretch/>
        </p:blipFill>
        <p:spPr>
          <a:xfrm>
            <a:off x="3284934" y="4185507"/>
            <a:ext cx="9358200" cy="1768200"/>
          </a:xfrm>
          <a:prstGeom prst="rect">
            <a:avLst/>
          </a:prstGeom>
          <a:noFill/>
          <a:ln>
            <a:noFill/>
          </a:ln>
        </p:spPr>
      </p:pic>
      <p:pic>
        <p:nvPicPr>
          <p:cNvPr id="793" name="Shape 793" descr="pasted-image.png"/>
          <p:cNvPicPr preferRelativeResize="0"/>
          <p:nvPr/>
        </p:nvPicPr>
        <p:blipFill rotWithShape="1">
          <a:blip r:embed="rId5">
            <a:alphaModFix/>
          </a:blip>
          <a:srcRect/>
          <a:stretch/>
        </p:blipFill>
        <p:spPr>
          <a:xfrm>
            <a:off x="13355443" y="3786206"/>
            <a:ext cx="10680000" cy="792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Gradient descent algorithm in TF</a:t>
            </a:r>
          </a:p>
        </p:txBody>
      </p:sp>
      <p:pic>
        <p:nvPicPr>
          <p:cNvPr id="799" name="Shape 799" descr="pasted-image.pdf"/>
          <p:cNvPicPr preferRelativeResize="0"/>
          <p:nvPr/>
        </p:nvPicPr>
        <p:blipFill rotWithShape="1">
          <a:blip r:embed="rId3">
            <a:alphaModFix/>
          </a:blip>
          <a:srcRect/>
          <a:stretch/>
        </p:blipFill>
        <p:spPr>
          <a:xfrm>
            <a:off x="7119937" y="5973960"/>
            <a:ext cx="10144126" cy="1768080"/>
          </a:xfrm>
          <a:prstGeom prst="rect">
            <a:avLst/>
          </a:prstGeom>
          <a:noFill/>
          <a:ln>
            <a:noFill/>
          </a:ln>
        </p:spPr>
      </p:pic>
      <p:pic>
        <p:nvPicPr>
          <p:cNvPr id="800" name="Shape 800" descr="pasted-image.png"/>
          <p:cNvPicPr preferRelativeResize="0"/>
          <p:nvPr/>
        </p:nvPicPr>
        <p:blipFill rotWithShape="1">
          <a:blip r:embed="rId4">
            <a:alphaModFix/>
          </a:blip>
          <a:srcRect/>
          <a:stretch/>
        </p:blipFill>
        <p:spPr>
          <a:xfrm>
            <a:off x="1295400" y="9483986"/>
            <a:ext cx="22725743" cy="2254333"/>
          </a:xfrm>
          <a:prstGeom prst="rect">
            <a:avLst/>
          </a:prstGeom>
          <a:noFill/>
          <a:ln>
            <a:noFill/>
          </a:ln>
        </p:spPr>
      </p:pic>
      <p:pic>
        <p:nvPicPr>
          <p:cNvPr id="801" name="Shape 801" descr="pasted-image.pdf"/>
          <p:cNvPicPr preferRelativeResize="0"/>
          <p:nvPr/>
        </p:nvPicPr>
        <p:blipFill rotWithShape="1">
          <a:blip r:embed="rId5">
            <a:alphaModFix/>
          </a:blip>
          <a:srcRect/>
          <a:stretch/>
        </p:blipFill>
        <p:spPr>
          <a:xfrm>
            <a:off x="8664760" y="3929530"/>
            <a:ext cx="7054500" cy="137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807" name="Shape 807"/>
          <p:cNvSpPr txBox="1"/>
          <p:nvPr/>
        </p:nvSpPr>
        <p:spPr>
          <a:xfrm>
            <a:off x="3516067" y="34598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feed_dict={x: x_data}) </a:t>
            </a:r>
          </a:p>
          <a:p>
            <a:pPr lvl="0" rtl="0">
              <a:spcBef>
                <a:spcPts val="0"/>
              </a:spcBef>
              <a:buNone/>
            </a:pPr>
            <a:endParaRPr sz="3700"/>
          </a:p>
        </p:txBody>
      </p:sp>
      <p:sp>
        <p:nvSpPr>
          <p:cNvPr id="808" name="Shape 808"/>
          <p:cNvSpPr txBox="1"/>
          <p:nvPr/>
        </p:nvSpPr>
        <p:spPr>
          <a:xfrm>
            <a:off x="19088667" y="96590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Shape 317" descr="pasted-image.png"/>
          <p:cNvPicPr preferRelativeResize="0"/>
          <p:nvPr/>
        </p:nvPicPr>
        <p:blipFill rotWithShape="1">
          <a:blip r:embed="rId3">
            <a:alphaModFix/>
          </a:blip>
          <a:srcRect/>
          <a:stretch/>
        </p:blipFill>
        <p:spPr>
          <a:xfrm>
            <a:off x="-244575" y="-43025"/>
            <a:ext cx="25396800" cy="139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title"/>
          </p:nvPr>
        </p:nvSpPr>
        <p:spPr>
          <a:xfrm>
            <a:off x="812801" y="357175"/>
            <a:ext cx="22860000" cy="3428700"/>
          </a:xfrm>
          <a:prstGeom prst="rect">
            <a:avLst/>
          </a:prstGeom>
        </p:spPr>
        <p:txBody>
          <a:bodyPr wrap="square" lIns="91400" tIns="91400" rIns="91400" bIns="91400" anchor="ctr" anchorCtr="0">
            <a:noAutofit/>
          </a:bodyPr>
          <a:lstStyle/>
          <a:p>
            <a:pPr lvl="0" rtl="0">
              <a:spcBef>
                <a:spcPts val="0"/>
              </a:spcBef>
              <a:buNone/>
            </a:pPr>
            <a:r>
              <a:rPr lang="en-US" dirty="0"/>
              <a:t>Build graph using TF operations</a:t>
            </a: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3700" dirty="0" err="1">
                <a:solidFill>
                  <a:schemeClr val="dk1"/>
                </a:solidFill>
                <a:highlight>
                  <a:srgbClr val="FFFFFF"/>
                </a:highlight>
                <a:latin typeface="Consolas"/>
                <a:ea typeface="Consolas"/>
                <a:cs typeface="Consolas"/>
                <a:sym typeface="Consolas"/>
              </a:rPr>
              <a:t>x_train</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dirty="0" err="1">
                <a:solidFill>
                  <a:schemeClr val="dk1"/>
                </a:solidFill>
                <a:highlight>
                  <a:srgbClr val="FFFFFF"/>
                </a:highlight>
                <a:latin typeface="Consolas"/>
                <a:ea typeface="Consolas"/>
                <a:cs typeface="Consolas"/>
                <a:sym typeface="Consolas"/>
              </a:rPr>
              <a:t>y_train</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W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'weight'</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b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'bias'</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Our hypothesis </a:t>
            </a:r>
            <a:r>
              <a:rPr lang="en-US" sz="3700" i="1" dirty="0" err="1">
                <a:solidFill>
                  <a:srgbClr val="808080"/>
                </a:solidFill>
                <a:highlight>
                  <a:srgbClr val="FFFFFF"/>
                </a:highlight>
                <a:latin typeface="Consolas"/>
                <a:ea typeface="Consolas"/>
                <a:cs typeface="Consolas"/>
                <a:sym typeface="Consolas"/>
              </a:rPr>
              <a:t>XW+b</a:t>
            </a:r>
            <a:endParaRPr lang="en-US"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hypothesis = </a:t>
            </a:r>
            <a:r>
              <a:rPr lang="en-US" sz="3700" dirty="0" err="1">
                <a:solidFill>
                  <a:schemeClr val="dk1"/>
                </a:solidFill>
                <a:highlight>
                  <a:srgbClr val="FFFFFF"/>
                </a:highlight>
                <a:latin typeface="Consolas"/>
                <a:ea typeface="Consolas"/>
                <a:cs typeface="Consolas"/>
                <a:sym typeface="Consolas"/>
              </a:rPr>
              <a:t>x_train</a:t>
            </a:r>
            <a:r>
              <a:rPr lang="en-US" sz="3700" dirty="0">
                <a:solidFill>
                  <a:schemeClr val="dk1"/>
                </a:solidFill>
                <a:highlight>
                  <a:srgbClr val="FFFFFF"/>
                </a:highlight>
                <a:latin typeface="Consolas"/>
                <a:ea typeface="Consolas"/>
                <a:cs typeface="Consolas"/>
                <a:sym typeface="Consolas"/>
              </a:rPr>
              <a:t> * W + b</a:t>
            </a:r>
          </a:p>
        </p:txBody>
      </p:sp>
      <p:sp>
        <p:nvSpPr>
          <p:cNvPr id="826" name="Shape 826"/>
          <p:cNvSpPr txBox="1"/>
          <p:nvPr/>
        </p:nvSpPr>
        <p:spPr>
          <a:xfrm>
            <a:off x="2171700" y="11849100"/>
            <a:ext cx="20510400" cy="1590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812801" y="357175"/>
            <a:ext cx="22860000" cy="3428700"/>
          </a:xfrm>
          <a:prstGeom prst="rect">
            <a:avLst/>
          </a:prstGeom>
        </p:spPr>
        <p:txBody>
          <a:bodyPr wrap="square" lIns="91400" tIns="91400" rIns="91400" bIns="91400" anchor="ctr" anchorCtr="0">
            <a:noAutofit/>
          </a:bodyPr>
          <a:lstStyle/>
          <a:p>
            <a:pPr lvl="0" rtl="0">
              <a:spcBef>
                <a:spcPts val="0"/>
              </a:spcBef>
              <a:buNone/>
            </a:pPr>
            <a:r>
              <a:rPr lang="en-US"/>
              <a:t>Build graph using TF operations</a:t>
            </a: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train = optimizer.minimize(cost)</a:t>
            </a:r>
          </a:p>
        </p:txBody>
      </p:sp>
      <p:sp>
        <p:nvSpPr>
          <p:cNvPr id="835" name="Shape 835"/>
          <p:cNvSpPr txBox="1"/>
          <p:nvPr/>
        </p:nvSpPr>
        <p:spPr>
          <a:xfrm>
            <a:off x="2057400" y="5676900"/>
            <a:ext cx="20510400" cy="1590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
        <p:nvSpPr>
          <p:cNvPr id="836" name="Shape 836"/>
          <p:cNvSpPr txBox="1"/>
          <p:nvPr/>
        </p:nvSpPr>
        <p:spPr>
          <a:xfrm>
            <a:off x="1289050" y="8210550"/>
            <a:ext cx="7418400" cy="865500"/>
          </a:xfrm>
          <a:prstGeom prst="rect">
            <a:avLst/>
          </a:prstGeom>
          <a:noFill/>
          <a:ln>
            <a:noFill/>
          </a:ln>
        </p:spPr>
        <p:txBody>
          <a:bodyPr wrap="square" lIns="91400" tIns="91400" rIns="91400" bIns="91400" anchor="t" anchorCtr="0">
            <a:noAutofit/>
          </a:bodyPr>
          <a:lstStyle/>
          <a:p>
            <a:pPr lvl="0" rtl="0">
              <a:spcBef>
                <a:spcPts val="0"/>
              </a:spcBef>
              <a:buNone/>
            </a:pPr>
            <a:r>
              <a:rPr lang="en-US" sz="6100"/>
              <a:t>GradientDescent</a:t>
            </a:r>
          </a:p>
        </p:txBody>
      </p:sp>
      <p:sp>
        <p:nvSpPr>
          <p:cNvPr id="837" name="Shape 837"/>
          <p:cNvSpPr txBox="1"/>
          <p:nvPr/>
        </p:nvSpPr>
        <p:spPr>
          <a:xfrm>
            <a:off x="11162733" y="12384067"/>
            <a:ext cx="13431900" cy="17679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u="sng">
                <a:solidFill>
                  <a:schemeClr val="hlink"/>
                </a:solidFill>
                <a:hlinkClick r:id="rId5"/>
              </a:rPr>
              <a:t>https://www.tensorflow.org/api_docs/python/tf/reduce_mean</a:t>
            </a:r>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w="9525" cap="flat" cmpd="sng">
            <a:solidFill>
              <a:srgbClr val="4A86E8"/>
            </a:solidFill>
            <a:prstDash val="solid"/>
            <a:round/>
            <a:headEnd type="none" w="med" len="med"/>
            <a:tailEnd type="none" w="med" len="me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title"/>
          </p:nvPr>
        </p:nvSpPr>
        <p:spPr>
          <a:xfrm>
            <a:off x="2108200" y="357175"/>
            <a:ext cx="20231100" cy="3428700"/>
          </a:xfrm>
          <a:prstGeom prst="rect">
            <a:avLst/>
          </a:prstGeom>
        </p:spPr>
        <p:txBody>
          <a:bodyPr wrap="square" lIns="91400" tIns="91400" rIns="91400" bIns="91400" anchor="ctr" anchorCtr="0">
            <a:noAutofit/>
          </a:bodyPr>
          <a:lstStyle/>
          <a:p>
            <a:pPr lvl="0" rtl="0">
              <a:spcBef>
                <a:spcPts val="0"/>
              </a:spcBef>
              <a:buNone/>
            </a:pPr>
            <a:r>
              <a:rPr lang="en-US"/>
              <a:t>Run/update graph and get results</a:t>
            </a:r>
          </a:p>
        </p:txBody>
      </p:sp>
      <p:sp>
        <p:nvSpPr>
          <p:cNvPr id="844" name="Shape 844"/>
          <p:cNvSpPr txBox="1"/>
          <p:nvPr/>
        </p:nvSpPr>
        <p:spPr>
          <a:xfrm>
            <a:off x="908050" y="3962400"/>
            <a:ext cx="23107200" cy="91632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sess.run(tf.global_variables_initializer())</a:t>
            </a:r>
          </a:p>
          <a:p>
            <a:pPr marL="0" lvl="0" indent="0" rtl="0">
              <a:lnSpc>
                <a:spcPct val="115000"/>
              </a:lnSpc>
              <a:spcBef>
                <a:spcPts val="0"/>
              </a:spcBef>
              <a:buNone/>
            </a:pPr>
            <a:endParaRPr sz="48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Fit the line</a:t>
            </a:r>
          </a:p>
          <a:p>
            <a:pPr marL="0" lvl="0" indent="0" rtl="0">
              <a:lnSpc>
                <a:spcPct val="115000"/>
              </a:lnSpc>
              <a:spcBef>
                <a:spcPts val="0"/>
              </a:spcBef>
              <a:buNone/>
            </a:pPr>
            <a:r>
              <a:rPr lang="en-US" sz="4800" b="1">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lang="en-US" sz="4800" b="1">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sess.run(train)</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b="1">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2400" b="1">
                <a:solidFill>
                  <a:srgbClr val="000080"/>
                </a:solidFill>
                <a:highlight>
                  <a:srgbClr val="FFFFFF"/>
                </a:highlight>
                <a:latin typeface="Consolas"/>
                <a:ea typeface="Consolas"/>
                <a:cs typeface="Consolas"/>
                <a:sym typeface="Consolas"/>
              </a:rPr>
              <a:t>import </a:t>
            </a:r>
            <a:r>
              <a:rPr lang="en-US" sz="2400">
                <a:solidFill>
                  <a:schemeClr val="dk1"/>
                </a:solidFill>
                <a:highlight>
                  <a:srgbClr val="FFFFFF"/>
                </a:highlight>
                <a:latin typeface="Consolas"/>
                <a:ea typeface="Consolas"/>
                <a:cs typeface="Consolas"/>
                <a:sym typeface="Consolas"/>
              </a:rPr>
              <a:t>tensorflow </a:t>
            </a:r>
            <a:r>
              <a:rPr lang="en-US" sz="2400" b="1">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tf</a:t>
            </a:r>
          </a:p>
          <a:p>
            <a:pPr marL="0" lvl="0" indent="0" rtl="0">
              <a:lnSpc>
                <a:spcPct val="115000"/>
              </a:lnSpc>
              <a:spcBef>
                <a:spcPts val="0"/>
              </a:spcBef>
              <a:buNone/>
            </a:pPr>
            <a:endParaRPr sz="2400" i="1">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x_train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y_train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p>
          <a:p>
            <a:pPr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Our hypothesis XW+b</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hypothesis = x_train * W + b</a:t>
            </a:r>
          </a:p>
          <a:p>
            <a:pPr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cost = tf.reduce_mean(tf.square(hypothesis - y_train))</a:t>
            </a:r>
          </a:p>
          <a:p>
            <a:pPr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optimizer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train = optimizer.minimize(cost)</a:t>
            </a:r>
          </a:p>
          <a:p>
            <a:pPr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sess.run(tf.global_variables_initializer())</a:t>
            </a:r>
          </a:p>
          <a:p>
            <a:pPr lvl="0" indent="7785100" rtl="0">
              <a:lnSpc>
                <a:spcPct val="115000"/>
              </a:lnSpc>
              <a:spcBef>
                <a:spcPts val="0"/>
              </a:spcBef>
              <a:buNone/>
            </a:pPr>
            <a:endParaRPr sz="24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a:solidFill>
                  <a:srgbClr val="808080"/>
                </a:solidFill>
                <a:highlight>
                  <a:srgbClr val="FFFFFF"/>
                </a:highlight>
                <a:latin typeface="Consolas"/>
                <a:ea typeface="Consolas"/>
                <a:cs typeface="Consolas"/>
                <a:sym typeface="Consolas"/>
              </a:rPr>
              <a:t># Fit the line</a:t>
            </a:r>
          </a:p>
          <a:p>
            <a:pPr marL="0" lvl="0" indent="0" rtl="0">
              <a:lnSpc>
                <a:spcPct val="115000"/>
              </a:lnSpc>
              <a:spcBef>
                <a:spcPts val="0"/>
              </a:spcBef>
              <a:buNone/>
            </a:pPr>
            <a:r>
              <a:rPr lang="en-US" sz="2400" b="1">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lang="en-US" sz="2400" b="1">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2001</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sess.run(train)</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b="1">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sess.run(W), sess.run(b))</a:t>
            </a:r>
          </a:p>
        </p:txBody>
      </p:sp>
      <p:sp>
        <p:nvSpPr>
          <p:cNvPr id="852" name="Shape 852"/>
          <p:cNvSpPr txBox="1"/>
          <p:nvPr/>
        </p:nvSpPr>
        <p:spPr>
          <a:xfrm>
            <a:off x="13587200" y="8178067"/>
            <a:ext cx="10479300" cy="51000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2700" b="1">
                <a:solidFill>
                  <a:srgbClr val="008080"/>
                </a:solidFill>
                <a:highlight>
                  <a:srgbClr val="FFFFFF"/>
                </a:highlight>
                <a:latin typeface="Consolas"/>
                <a:ea typeface="Consolas"/>
                <a:cs typeface="Consolas"/>
                <a:sym typeface="Consolas"/>
              </a:rPr>
              <a:t>'''</a:t>
            </a:r>
          </a:p>
          <a:p>
            <a:pPr lvl="0" rtl="0">
              <a:spcBef>
                <a:spcPts val="0"/>
              </a:spcBef>
              <a:buNone/>
            </a:pPr>
            <a:r>
              <a:rPr lang="en-US" sz="2700" b="1">
                <a:solidFill>
                  <a:srgbClr val="008080"/>
                </a:solidFill>
                <a:highlight>
                  <a:srgbClr val="FFFFFF"/>
                </a:highlight>
                <a:latin typeface="Consolas"/>
                <a:ea typeface="Consolas"/>
                <a:cs typeface="Consolas"/>
                <a:sym typeface="Consolas"/>
              </a:rPr>
              <a:t>0 2.82329 [ 2.12867713] [-0.85235667]</a:t>
            </a:r>
          </a:p>
          <a:p>
            <a:pPr lvl="0" rtl="0">
              <a:spcBef>
                <a:spcPts val="0"/>
              </a:spcBef>
              <a:buNone/>
            </a:pPr>
            <a:r>
              <a:rPr lang="en-US" sz="2700" b="1">
                <a:solidFill>
                  <a:srgbClr val="008080"/>
                </a:solidFill>
                <a:highlight>
                  <a:srgbClr val="FFFFFF"/>
                </a:highlight>
                <a:latin typeface="Consolas"/>
                <a:ea typeface="Consolas"/>
                <a:cs typeface="Consolas"/>
                <a:sym typeface="Consolas"/>
              </a:rPr>
              <a:t>20 0.190351 [ 1.53392804] [-1.05059612]</a:t>
            </a:r>
          </a:p>
          <a:p>
            <a:pPr lvl="0" rtl="0">
              <a:spcBef>
                <a:spcPts val="0"/>
              </a:spcBef>
              <a:buNone/>
            </a:pPr>
            <a:r>
              <a:rPr lang="en-US" sz="2700" b="1">
                <a:solidFill>
                  <a:srgbClr val="008080"/>
                </a:solidFill>
                <a:highlight>
                  <a:srgbClr val="FFFFFF"/>
                </a:highlight>
                <a:latin typeface="Consolas"/>
                <a:ea typeface="Consolas"/>
                <a:cs typeface="Consolas"/>
                <a:sym typeface="Consolas"/>
              </a:rPr>
              <a:t>40 0.151357 [ 1.45725465] [-1.02391243]</a:t>
            </a:r>
          </a:p>
          <a:p>
            <a:pPr lvl="0" rtl="0">
              <a:spcBef>
                <a:spcPts val="0"/>
              </a:spcBef>
              <a:buNone/>
            </a:pPr>
            <a:r>
              <a:rPr lang="en-US" sz="2700" b="1">
                <a:solidFill>
                  <a:srgbClr val="008080"/>
                </a:solidFill>
                <a:highlight>
                  <a:srgbClr val="FFFFFF"/>
                </a:highlight>
                <a:latin typeface="Consolas"/>
                <a:ea typeface="Consolas"/>
                <a:cs typeface="Consolas"/>
                <a:sym typeface="Consolas"/>
              </a:rPr>
              <a:t>...</a:t>
            </a:r>
          </a:p>
          <a:p>
            <a:pPr lvl="0" rtl="0">
              <a:spcBef>
                <a:spcPts val="0"/>
              </a:spcBef>
              <a:buNone/>
            </a:pPr>
            <a:endParaRPr sz="2700" b="1">
              <a:solidFill>
                <a:srgbClr val="008080"/>
              </a:solidFill>
              <a:highlight>
                <a:srgbClr val="FFFFFF"/>
              </a:highlight>
              <a:latin typeface="Consolas"/>
              <a:ea typeface="Consolas"/>
              <a:cs typeface="Consolas"/>
              <a:sym typeface="Consolas"/>
            </a:endParaRPr>
          </a:p>
          <a:p>
            <a:pPr lvl="0" rtl="0">
              <a:spcBef>
                <a:spcPts val="0"/>
              </a:spcBef>
              <a:buNone/>
            </a:pPr>
            <a:r>
              <a:rPr lang="en-US" sz="2700" b="1">
                <a:solidFill>
                  <a:srgbClr val="008080"/>
                </a:solidFill>
                <a:highlight>
                  <a:srgbClr val="FFFFFF"/>
                </a:highlight>
                <a:latin typeface="Consolas"/>
                <a:ea typeface="Consolas"/>
                <a:cs typeface="Consolas"/>
                <a:sym typeface="Consolas"/>
              </a:rPr>
              <a:t>1920 1.77484e-05 [ 1.00489295] [-0.01112291]</a:t>
            </a:r>
          </a:p>
          <a:p>
            <a:pPr lvl="0" rtl="0">
              <a:spcBef>
                <a:spcPts val="0"/>
              </a:spcBef>
              <a:buNone/>
            </a:pPr>
            <a:r>
              <a:rPr lang="en-US" sz="2700" b="1">
                <a:solidFill>
                  <a:srgbClr val="008080"/>
                </a:solidFill>
                <a:highlight>
                  <a:srgbClr val="FFFFFF"/>
                </a:highlight>
                <a:latin typeface="Consolas"/>
                <a:ea typeface="Consolas"/>
                <a:cs typeface="Consolas"/>
                <a:sym typeface="Consolas"/>
              </a:rPr>
              <a:t>1940 1.61197e-05 [ 1.00466311] [-0.01060018]</a:t>
            </a:r>
          </a:p>
          <a:p>
            <a:pPr lvl="0" rtl="0">
              <a:spcBef>
                <a:spcPts val="0"/>
              </a:spcBef>
              <a:buNone/>
            </a:pPr>
            <a:r>
              <a:rPr lang="en-US" sz="2700" b="1">
                <a:solidFill>
                  <a:srgbClr val="008080"/>
                </a:solidFill>
                <a:highlight>
                  <a:srgbClr val="FFFFFF"/>
                </a:highlight>
                <a:latin typeface="Consolas"/>
                <a:ea typeface="Consolas"/>
                <a:cs typeface="Consolas"/>
                <a:sym typeface="Consolas"/>
              </a:rPr>
              <a:t>1960 1.46397e-05 [ 1.004444] [-0.01010205]</a:t>
            </a:r>
          </a:p>
          <a:p>
            <a:pPr lvl="0" rtl="0">
              <a:spcBef>
                <a:spcPts val="0"/>
              </a:spcBef>
              <a:buNone/>
            </a:pPr>
            <a:r>
              <a:rPr lang="en-US" sz="2700" b="1">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lang="en-US" sz="2700" b="1">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rPr lang="en-US" sz="2700" b="1">
                <a:solidFill>
                  <a:srgbClr val="008080"/>
                </a:solidFill>
                <a:highlight>
                  <a:srgbClr val="FFFFFF"/>
                </a:highlight>
                <a:latin typeface="Consolas"/>
                <a:ea typeface="Consolas"/>
                <a:cs typeface="Consolas"/>
                <a:sym typeface="Consolas"/>
              </a:rPr>
              <a:t>'''</a:t>
            </a:r>
          </a:p>
        </p:txBody>
      </p:sp>
      <p:sp>
        <p:nvSpPr>
          <p:cNvPr id="853" name="Shape 853"/>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lvl="0" algn="ctr" rtl="0">
              <a:spcBef>
                <a:spcPts val="0"/>
              </a:spcBef>
              <a:buNone/>
            </a:pPr>
            <a:r>
              <a:rPr lang="en-US" sz="9100">
                <a:solidFill>
                  <a:schemeClr val="dk1"/>
                </a:solidFill>
                <a:latin typeface="Gill Sans"/>
                <a:ea typeface="Gill Sans"/>
                <a:cs typeface="Gill Sans"/>
                <a:sym typeface="Gill Sans"/>
              </a:rPr>
              <a:t>Full code (less than 20 lines)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dirty="0"/>
              <a:t>Placeholders </a:t>
            </a: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Shape 865"/>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Placeholders </a:t>
            </a:r>
          </a:p>
        </p:txBody>
      </p:sp>
      <p:sp>
        <p:nvSpPr>
          <p:cNvPr id="866" name="Shape 866"/>
          <p:cNvSpPr txBox="1"/>
          <p:nvPr/>
        </p:nvSpPr>
        <p:spPr>
          <a:xfrm>
            <a:off x="419133" y="2495532"/>
            <a:ext cx="24053700" cy="11220900"/>
          </a:xfrm>
          <a:prstGeom prst="rect">
            <a:avLst/>
          </a:prstGeom>
          <a:noFill/>
          <a:ln>
            <a:noFill/>
          </a:ln>
        </p:spPr>
        <p:txBody>
          <a:bodyPr wrap="square" lIns="91400" tIns="91400" rIns="91400" bIns="91400" anchor="ctr" anchorCtr="0">
            <a:noAutofit/>
          </a:bodyPr>
          <a:lstStyle/>
          <a:p>
            <a:pPr lvl="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X and Y data</a:t>
            </a:r>
          </a:p>
          <a:p>
            <a:pPr lvl="0" rtl="0">
              <a:lnSpc>
                <a:spcPct val="115000"/>
              </a:lnSpc>
              <a:spcBef>
                <a:spcPts val="0"/>
              </a:spcBef>
              <a:buNone/>
            </a:pPr>
            <a:r>
              <a:rPr lang="en-US" sz="3700" dirty="0" err="1">
                <a:solidFill>
                  <a:srgbClr val="999999"/>
                </a:solidFill>
                <a:highlight>
                  <a:srgbClr val="FFFFFF"/>
                </a:highlight>
                <a:latin typeface="Consolas"/>
                <a:ea typeface="Consolas"/>
                <a:cs typeface="Consolas"/>
                <a:sym typeface="Consolas"/>
              </a:rPr>
              <a:t>x_train</a:t>
            </a:r>
            <a:r>
              <a:rPr lang="en-US" sz="3700" dirty="0">
                <a:solidFill>
                  <a:srgbClr val="999999"/>
                </a:solidFill>
                <a:highlight>
                  <a:srgbClr val="FFFFFF"/>
                </a:highlight>
                <a:latin typeface="Consolas"/>
                <a:ea typeface="Consolas"/>
                <a:cs typeface="Consolas"/>
                <a:sym typeface="Consolas"/>
              </a:rPr>
              <a:t> = [1, 2, 3]</a:t>
            </a:r>
          </a:p>
          <a:p>
            <a:pPr marL="0" lvl="0" indent="0" rtl="0">
              <a:lnSpc>
                <a:spcPct val="115000"/>
              </a:lnSpc>
              <a:spcBef>
                <a:spcPts val="0"/>
              </a:spcBef>
              <a:buNone/>
            </a:pPr>
            <a:r>
              <a:rPr lang="en-US" sz="3700" dirty="0" err="1">
                <a:solidFill>
                  <a:srgbClr val="999999"/>
                </a:solidFill>
                <a:highlight>
                  <a:srgbClr val="FFFFFF"/>
                </a:highlight>
                <a:latin typeface="Consolas"/>
                <a:ea typeface="Consolas"/>
                <a:cs typeface="Consolas"/>
                <a:sym typeface="Consolas"/>
              </a:rPr>
              <a:t>y_train</a:t>
            </a:r>
            <a:r>
              <a:rPr lang="en-US" sz="3700" dirty="0">
                <a:solidFill>
                  <a:srgbClr val="999999"/>
                </a:solidFill>
                <a:highlight>
                  <a:srgbClr val="FFFFFF"/>
                </a:highlight>
                <a:latin typeface="Consolas"/>
                <a:ea typeface="Consolas"/>
                <a:cs typeface="Consolas"/>
                <a:sym typeface="Consolas"/>
              </a:rPr>
              <a:t> = [1, 2, 3]</a:t>
            </a:r>
          </a:p>
          <a:p>
            <a:pPr marL="0" lvl="0" indent="0" rtl="0">
              <a:lnSpc>
                <a:spcPct val="115000"/>
              </a:lnSpc>
              <a:spcBef>
                <a:spcPts val="0"/>
              </a:spcBef>
              <a:buNone/>
            </a:pPr>
            <a:endParaRPr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Now we can use X and Y in place of </a:t>
            </a:r>
            <a:r>
              <a:rPr lang="en-US" sz="3700" i="1" dirty="0" err="1">
                <a:solidFill>
                  <a:srgbClr val="808080"/>
                </a:solidFill>
                <a:highlight>
                  <a:srgbClr val="FFFFFF"/>
                </a:highlight>
                <a:latin typeface="Consolas"/>
                <a:ea typeface="Consolas"/>
                <a:cs typeface="Consolas"/>
                <a:sym typeface="Consolas"/>
              </a:rPr>
              <a:t>x_data</a:t>
            </a:r>
            <a:r>
              <a:rPr lang="en-US" sz="3700" i="1" dirty="0">
                <a:solidFill>
                  <a:srgbClr val="808080"/>
                </a:solidFill>
                <a:highlight>
                  <a:srgbClr val="FFFFFF"/>
                </a:highlight>
                <a:latin typeface="Consolas"/>
                <a:ea typeface="Consolas"/>
                <a:cs typeface="Consolas"/>
                <a:sym typeface="Consolas"/>
              </a:rPr>
              <a:t> and </a:t>
            </a:r>
            <a:r>
              <a:rPr lang="en-US" sz="3700" i="1" dirty="0" err="1">
                <a:solidFill>
                  <a:srgbClr val="808080"/>
                </a:solidFill>
                <a:highlight>
                  <a:srgbClr val="FFFFFF"/>
                </a:highlight>
                <a:latin typeface="Consolas"/>
                <a:ea typeface="Consolas"/>
                <a:cs typeface="Consolas"/>
                <a:sym typeface="Consolas"/>
              </a:rPr>
              <a:t>y_data</a:t>
            </a:r>
            <a:endParaRPr lang="en-US"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 placeholders for a tensor that will be always fed using </a:t>
            </a:r>
            <a:r>
              <a:rPr lang="en-US" sz="3700" i="1" dirty="0" err="1">
                <a:solidFill>
                  <a:srgbClr val="808080"/>
                </a:solidFill>
                <a:highlight>
                  <a:srgbClr val="FFFFFF"/>
                </a:highlight>
                <a:latin typeface="Consolas"/>
                <a:ea typeface="Consolas"/>
                <a:cs typeface="Consolas"/>
                <a:sym typeface="Consolas"/>
              </a:rPr>
              <a:t>feed_dict</a:t>
            </a:r>
            <a:endParaRPr lang="en-US"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See http://stackoverflow.com/questions/36693740/</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X = </a:t>
            </a:r>
            <a:r>
              <a:rPr lang="en-US" sz="3700" dirty="0" err="1">
                <a:solidFill>
                  <a:schemeClr val="dk1"/>
                </a:solidFill>
                <a:highlight>
                  <a:srgbClr val="FFFFFF"/>
                </a:highlight>
                <a:latin typeface="Consolas"/>
                <a:ea typeface="Consolas"/>
                <a:cs typeface="Consolas"/>
                <a:sym typeface="Consolas"/>
              </a:rPr>
              <a:t>tf.placeholder</a:t>
            </a:r>
            <a:r>
              <a:rPr lang="en-US" sz="3700" dirty="0">
                <a:solidFill>
                  <a:schemeClr val="dk1"/>
                </a:solidFill>
                <a:highlight>
                  <a:srgbClr val="FFFFFF"/>
                </a:highlight>
                <a:latin typeface="Consolas"/>
                <a:ea typeface="Consolas"/>
                <a:cs typeface="Consolas"/>
                <a:sym typeface="Consolas"/>
              </a:rPr>
              <a:t>(tf.float32)</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Y = </a:t>
            </a:r>
            <a:r>
              <a:rPr lang="en-US" sz="3700" dirty="0" err="1">
                <a:solidFill>
                  <a:schemeClr val="dk1"/>
                </a:solidFill>
                <a:highlight>
                  <a:srgbClr val="FFFFFF"/>
                </a:highlight>
                <a:latin typeface="Consolas"/>
                <a:ea typeface="Consolas"/>
                <a:cs typeface="Consolas"/>
                <a:sym typeface="Consolas"/>
              </a:rPr>
              <a:t>tf.placeholder</a:t>
            </a:r>
            <a:r>
              <a:rPr lang="en-US" sz="3700" dirty="0">
                <a:solidFill>
                  <a:schemeClr val="dk1"/>
                </a:solidFill>
                <a:highlight>
                  <a:srgbClr val="FFFFFF"/>
                </a:highlight>
                <a:latin typeface="Consolas"/>
                <a:ea typeface="Consolas"/>
                <a:cs typeface="Consolas"/>
                <a:sym typeface="Consolas"/>
              </a:rPr>
              <a:t>(tf.float32)</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Fit the line</a:t>
            </a:r>
          </a:p>
          <a:p>
            <a:pPr marL="0" lvl="0" indent="-184150" rtl="0">
              <a:lnSpc>
                <a:spcPct val="115000"/>
              </a:lnSpc>
              <a:spcBef>
                <a:spcPts val="0"/>
              </a:spcBef>
              <a:buClr>
                <a:schemeClr val="dk1"/>
              </a:buClr>
              <a:buSzPct val="78378"/>
              <a:buFont typeface="Arial"/>
              <a:buNone/>
            </a:pPr>
            <a:r>
              <a:rPr lang="en-US" sz="3700" b="1" dirty="0">
                <a:solidFill>
                  <a:srgbClr val="000080"/>
                </a:solidFill>
                <a:highlight>
                  <a:srgbClr val="FFFFFF"/>
                </a:highlight>
                <a:latin typeface="Consolas"/>
                <a:ea typeface="Consolas"/>
                <a:cs typeface="Consolas"/>
                <a:sym typeface="Consolas"/>
              </a:rPr>
              <a:t>for </a:t>
            </a:r>
            <a:r>
              <a:rPr lang="en-US" sz="3700" dirty="0">
                <a:solidFill>
                  <a:schemeClr val="dk1"/>
                </a:solidFill>
                <a:highlight>
                  <a:srgbClr val="FFFFFF"/>
                </a:highlight>
                <a:latin typeface="Consolas"/>
                <a:ea typeface="Consolas"/>
                <a:cs typeface="Consolas"/>
                <a:sym typeface="Consolas"/>
              </a:rPr>
              <a:t>step </a:t>
            </a:r>
            <a:r>
              <a:rPr lang="en-US" sz="3700" b="1" dirty="0">
                <a:solidFill>
                  <a:srgbClr val="000080"/>
                </a:solidFill>
                <a:highlight>
                  <a:srgbClr val="FFFFFF"/>
                </a:highlight>
                <a:latin typeface="Consolas"/>
                <a:ea typeface="Consolas"/>
                <a:cs typeface="Consolas"/>
                <a:sym typeface="Consolas"/>
              </a:rPr>
              <a:t>in </a:t>
            </a:r>
            <a:r>
              <a:rPr lang="en-US" sz="3700" dirty="0">
                <a:solidFill>
                  <a:srgbClr val="000080"/>
                </a:solidFill>
                <a:highlight>
                  <a:srgbClr val="FFFFFF"/>
                </a:highlight>
                <a:latin typeface="Consolas"/>
                <a:ea typeface="Consolas"/>
                <a:cs typeface="Consolas"/>
                <a:sym typeface="Consolas"/>
              </a:rPr>
              <a:t>range</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2001</a:t>
            </a:r>
            <a:r>
              <a:rPr lang="en-US" sz="37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cost_val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W_val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b_val</a:t>
            </a:r>
            <a:r>
              <a:rPr lang="en-US" sz="3700" dirty="0">
                <a:solidFill>
                  <a:schemeClr val="dk1"/>
                </a:solidFill>
                <a:highlight>
                  <a:srgbClr val="FFFFFF"/>
                </a:highlight>
                <a:latin typeface="Consolas"/>
                <a:ea typeface="Consolas"/>
                <a:cs typeface="Consolas"/>
                <a:sym typeface="Consolas"/>
              </a:rPr>
              <a:t>, _ = \</a:t>
            </a:r>
          </a:p>
          <a:p>
            <a:pPr marL="0" lvl="0" indent="-184150" rtl="0">
              <a:lnSpc>
                <a:spcPct val="115000"/>
              </a:lnSpc>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sess.run</a:t>
            </a:r>
            <a:r>
              <a:rPr lang="en-US" sz="3700" dirty="0">
                <a:solidFill>
                  <a:schemeClr val="dk1"/>
                </a:solidFill>
                <a:highlight>
                  <a:srgbClr val="FFFFFF"/>
                </a:highlight>
                <a:latin typeface="Consolas"/>
                <a:ea typeface="Consolas"/>
                <a:cs typeface="Consolas"/>
                <a:sym typeface="Consolas"/>
              </a:rPr>
              <a:t>([cost, W, b, train],</a:t>
            </a:r>
          </a:p>
          <a:p>
            <a:pPr marL="0" lvl="0" indent="-184150" rtl="0">
              <a:lnSpc>
                <a:spcPct val="115000"/>
              </a:lnSpc>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rgbClr val="660099"/>
                </a:solidFill>
                <a:highlight>
                  <a:srgbClr val="FFFFFF"/>
                </a:highlight>
                <a:latin typeface="Consolas"/>
                <a:ea typeface="Consolas"/>
                <a:cs typeface="Consolas"/>
                <a:sym typeface="Consolas"/>
              </a:rPr>
              <a:t>feed_dict</a:t>
            </a:r>
            <a:r>
              <a:rPr lang="en-US" sz="3700" dirty="0">
                <a:solidFill>
                  <a:schemeClr val="dk1"/>
                </a:solidFill>
                <a:highlight>
                  <a:srgbClr val="FFFFFF"/>
                </a:highlight>
                <a:latin typeface="Consolas"/>
                <a:ea typeface="Consolas"/>
                <a:cs typeface="Consolas"/>
                <a:sym typeface="Consolas"/>
              </a:rPr>
              <a:t>={X: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 Y: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b="1" dirty="0">
                <a:solidFill>
                  <a:srgbClr val="000080"/>
                </a:solidFill>
                <a:highlight>
                  <a:srgbClr val="FFFFFF"/>
                </a:highlight>
                <a:latin typeface="Consolas"/>
                <a:ea typeface="Consolas"/>
                <a:cs typeface="Consolas"/>
                <a:sym typeface="Consolas"/>
              </a:rPr>
              <a:t>if </a:t>
            </a:r>
            <a:r>
              <a:rPr lang="en-US" sz="3700" dirty="0">
                <a:solidFill>
                  <a:schemeClr val="dk1"/>
                </a:solidFill>
                <a:highlight>
                  <a:srgbClr val="FFFFFF"/>
                </a:highlight>
                <a:latin typeface="Consolas"/>
                <a:ea typeface="Consolas"/>
                <a:cs typeface="Consolas"/>
                <a:sym typeface="Consolas"/>
              </a:rPr>
              <a:t>step % </a:t>
            </a:r>
            <a:r>
              <a:rPr lang="en-US" sz="3700" dirty="0">
                <a:solidFill>
                  <a:srgbClr val="0000FF"/>
                </a:solidFill>
                <a:highlight>
                  <a:srgbClr val="FFFFFF"/>
                </a:highlight>
                <a:latin typeface="Consolas"/>
                <a:ea typeface="Consolas"/>
                <a:cs typeface="Consolas"/>
                <a:sym typeface="Consolas"/>
              </a:rPr>
              <a:t>20 </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0</a:t>
            </a:r>
            <a:r>
              <a:rPr lang="en-US" sz="37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a:solidFill>
                  <a:srgbClr val="000080"/>
                </a:solidFill>
                <a:highlight>
                  <a:srgbClr val="FFFFFF"/>
                </a:highlight>
                <a:latin typeface="Consolas"/>
                <a:ea typeface="Consolas"/>
                <a:cs typeface="Consolas"/>
                <a:sym typeface="Consolas"/>
              </a:rPr>
              <a:t>print</a:t>
            </a:r>
            <a:r>
              <a:rPr lang="en-US" sz="3700" dirty="0">
                <a:solidFill>
                  <a:schemeClr val="dk1"/>
                </a:solidFill>
                <a:highlight>
                  <a:srgbClr val="FFFFFF"/>
                </a:highlight>
                <a:latin typeface="Consolas"/>
                <a:ea typeface="Consolas"/>
                <a:cs typeface="Consolas"/>
                <a:sym typeface="Consolas"/>
              </a:rPr>
              <a:t>(step, </a:t>
            </a:r>
            <a:r>
              <a:rPr lang="en-US" sz="3700" dirty="0" err="1">
                <a:solidFill>
                  <a:schemeClr val="dk1"/>
                </a:solidFill>
                <a:highlight>
                  <a:srgbClr val="FFFFFF"/>
                </a:highlight>
                <a:latin typeface="Consolas"/>
                <a:ea typeface="Consolas"/>
                <a:cs typeface="Consolas"/>
                <a:sym typeface="Consolas"/>
              </a:rPr>
              <a:t>cost_val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W_val</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b_val</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3700" b="1" dirty="0">
              <a:solidFill>
                <a:srgbClr val="000080"/>
              </a:solidFill>
              <a:highlight>
                <a:srgbClr val="FFFFFF"/>
              </a:highlight>
              <a:latin typeface="Consolas"/>
              <a:ea typeface="Consolas"/>
              <a:cs typeface="Consolas"/>
              <a:sym typeface="Consolas"/>
            </a:endParaRPr>
          </a:p>
          <a:p>
            <a:pPr lvl="0" indent="7785100" rtl="0">
              <a:lnSpc>
                <a:spcPct val="115000"/>
              </a:lnSpc>
              <a:spcBef>
                <a:spcPts val="0"/>
              </a:spcBef>
              <a:buNone/>
            </a:pPr>
            <a:endParaRPr sz="3700" dirty="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wrap="square" lIns="91400" tIns="91400" rIns="91400" bIns="91400" anchor="ctr" anchorCtr="0">
            <a:noAutofit/>
          </a:bodyPr>
          <a:lstStyle/>
          <a:p>
            <a:pPr marL="0" lvl="0" indent="-184150" rtl="0">
              <a:lnSpc>
                <a:spcPct val="115000"/>
              </a:lnSpc>
              <a:spcBef>
                <a:spcPts val="0"/>
              </a:spcBef>
              <a:buClr>
                <a:schemeClr val="dk1"/>
              </a:buClr>
              <a:buSzPct val="100000"/>
              <a:buFont typeface="Arial"/>
              <a:buNone/>
            </a:pPr>
            <a:r>
              <a:rPr lang="en-US" sz="2900" b="1">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lang="en-US" sz="2900" b="1">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lang="en-US" sz="2900" b="1">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lang="en-US" sz="2900" b="1">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Font typeface="Arial"/>
              <a:buNone/>
            </a:pPr>
            <a:endParaRPr sz="290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lang="en-US" sz="2900" b="1">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lang="en-US" sz="2900" b="1">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Font typeface="Arial"/>
              <a:buNone/>
            </a:pPr>
            <a:endParaRPr sz="290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i="1">
                <a:solidFill>
                  <a:srgbClr val="808080"/>
                </a:solidFill>
                <a:highlight>
                  <a:srgbClr val="FFFFFF"/>
                </a:highlight>
                <a:latin typeface="Consolas"/>
                <a:ea typeface="Consolas"/>
                <a:cs typeface="Consolas"/>
                <a:sym typeface="Consolas"/>
              </a:rPr>
              <a:t># Our hypothesis XW+b</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hypothesis = X * W + b</a:t>
            </a:r>
          </a:p>
          <a:p>
            <a:pPr marL="0" lvl="0" indent="-184150" rtl="0">
              <a:lnSpc>
                <a:spcPct val="115000"/>
              </a:lnSpc>
              <a:spcBef>
                <a:spcPts val="0"/>
              </a:spcBef>
              <a:buClr>
                <a:schemeClr val="dk1"/>
              </a:buClr>
              <a:buSzPct val="100000"/>
              <a:buFont typeface="Arial"/>
              <a:buNone/>
            </a:pPr>
            <a:r>
              <a:rPr lang="en-US" sz="2900" i="1">
                <a:solidFill>
                  <a:srgbClr val="808080"/>
                </a:solidFill>
                <a:highlight>
                  <a:srgbClr val="FFFFFF"/>
                </a:highlight>
                <a:latin typeface="Consolas"/>
                <a:ea typeface="Consolas"/>
                <a:cs typeface="Consolas"/>
                <a:sym typeface="Consolas"/>
              </a:rPr>
              <a:t># cost/loss function</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cost = tf.reduce_mean(tf.square(hypothesis - Y))</a:t>
            </a:r>
          </a:p>
          <a:p>
            <a:pPr marL="0" lvl="0" indent="-184150" rtl="0">
              <a:lnSpc>
                <a:spcPct val="115000"/>
              </a:lnSpc>
              <a:spcBef>
                <a:spcPts val="0"/>
              </a:spcBef>
              <a:buClr>
                <a:schemeClr val="dk1"/>
              </a:buClr>
              <a:buSzPct val="100000"/>
              <a:buFont typeface="Arial"/>
              <a:buNone/>
            </a:pPr>
            <a:r>
              <a:rPr lang="en-US" sz="2900" i="1">
                <a:solidFill>
                  <a:srgbClr val="808080"/>
                </a:solidFill>
                <a:highlight>
                  <a:srgbClr val="FFFFFF"/>
                </a:highlight>
                <a:latin typeface="Consolas"/>
                <a:ea typeface="Consolas"/>
                <a:cs typeface="Consolas"/>
                <a:sym typeface="Consolas"/>
              </a:rPr>
              <a:t># Minimize</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train = optimizer.minimize(cost)</a:t>
            </a:r>
          </a:p>
          <a:p>
            <a:pPr marL="0" lvl="0" indent="-184150" rtl="0">
              <a:lnSpc>
                <a:spcPct val="115000"/>
              </a:lnSpc>
              <a:spcBef>
                <a:spcPts val="0"/>
              </a:spcBef>
              <a:buClr>
                <a:schemeClr val="dk1"/>
              </a:buClr>
              <a:buFont typeface="Arial"/>
              <a:buNone/>
            </a:pPr>
            <a:endParaRPr sz="290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i="1">
                <a:solidFill>
                  <a:srgbClr val="808080"/>
                </a:solidFill>
                <a:highlight>
                  <a:srgbClr val="FFFFFF"/>
                </a:highlight>
                <a:latin typeface="Consolas"/>
                <a:ea typeface="Consolas"/>
                <a:cs typeface="Consolas"/>
                <a:sym typeface="Consolas"/>
              </a:rPr>
              <a:t># Launch the graph in a session.</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sess = tf.Session()</a:t>
            </a:r>
          </a:p>
          <a:p>
            <a:pPr marL="0" lvl="0" indent="-184150" rtl="0">
              <a:lnSpc>
                <a:spcPct val="115000"/>
              </a:lnSpc>
              <a:spcBef>
                <a:spcPts val="0"/>
              </a:spcBef>
              <a:buClr>
                <a:schemeClr val="dk1"/>
              </a:buClr>
              <a:buSzPct val="100000"/>
              <a:buFont typeface="Arial"/>
              <a:buNone/>
            </a:pPr>
            <a:r>
              <a:rPr lang="en-US" sz="29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marL="0" lvl="0" indent="-184150" rtl="0">
              <a:lnSpc>
                <a:spcPct val="115000"/>
              </a:lnSpc>
              <a:spcBef>
                <a:spcPts val="0"/>
              </a:spcBef>
              <a:buClr>
                <a:schemeClr val="dk1"/>
              </a:buClr>
              <a:buFont typeface="Arial"/>
              <a:buNone/>
            </a:pPr>
            <a:endParaRPr sz="290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i="1">
                <a:solidFill>
                  <a:srgbClr val="808080"/>
                </a:solidFill>
                <a:highlight>
                  <a:srgbClr val="FFFFFF"/>
                </a:highlight>
                <a:latin typeface="Consolas"/>
                <a:ea typeface="Consolas"/>
                <a:cs typeface="Consolas"/>
                <a:sym typeface="Consolas"/>
              </a:rPr>
              <a:t># Fit the line</a:t>
            </a:r>
          </a:p>
          <a:p>
            <a:pPr marL="0" lvl="0" indent="-184150" rtl="0">
              <a:lnSpc>
                <a:spcPct val="115000"/>
              </a:lnSpc>
              <a:spcBef>
                <a:spcPts val="0"/>
              </a:spcBef>
              <a:buClr>
                <a:schemeClr val="dk1"/>
              </a:buClr>
              <a:buSzPct val="100000"/>
              <a:buFont typeface="Arial"/>
              <a:buNone/>
            </a:pPr>
            <a:r>
              <a:rPr lang="en-US" sz="2900" b="1">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lang="en-US" sz="2900" b="1">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cost_val, W_val, b_val, _ = sess.run([cost, W, b, train],</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 Y: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b="1">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a:p>
            <a:pPr marL="0" lvl="0" indent="0" rtl="0">
              <a:lnSpc>
                <a:spcPct val="115000"/>
              </a:lnSpc>
              <a:spcBef>
                <a:spcPts val="0"/>
              </a:spcBef>
              <a:buNone/>
            </a:pPr>
            <a:endParaRPr sz="2900" b="1">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2900" b="1">
                <a:solidFill>
                  <a:srgbClr val="008080"/>
                </a:solidFill>
                <a:highlight>
                  <a:srgbClr val="FFFFFF"/>
                </a:highlight>
                <a:latin typeface="Consolas"/>
                <a:ea typeface="Consolas"/>
                <a:cs typeface="Consolas"/>
                <a:sym typeface="Consolas"/>
              </a:rPr>
              <a:t>...</a:t>
            </a:r>
          </a:p>
          <a:p>
            <a:pPr lvl="0" rtl="0">
              <a:spcBef>
                <a:spcPts val="0"/>
              </a:spcBef>
              <a:buNone/>
            </a:pPr>
            <a:r>
              <a:rPr lang="en-US" sz="2900" b="1">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lang="en-US" sz="2900" b="1">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r>
              <a:rPr lang="en-US" sz="2900" i="1">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Clr>
                <a:schemeClr val="dk1"/>
              </a:buClr>
              <a:buSzPct val="100000"/>
              <a:buFont typeface="Arial"/>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r>
              <a:rPr lang="en-US" sz="2900" b="1">
                <a:solidFill>
                  <a:srgbClr val="008080"/>
                </a:solidFill>
                <a:highlight>
                  <a:srgbClr val="FFFFFF"/>
                </a:highlight>
                <a:latin typeface="Consolas"/>
                <a:ea typeface="Consolas"/>
                <a:cs typeface="Consolas"/>
                <a:sym typeface="Consolas"/>
              </a:rPr>
              <a:t>[ 5.0110054]</a:t>
            </a:r>
          </a:p>
          <a:p>
            <a:pPr lvl="0" rtl="0">
              <a:spcBef>
                <a:spcPts val="0"/>
              </a:spcBef>
              <a:buNone/>
            </a:pPr>
            <a:r>
              <a:rPr lang="en-US" sz="2900" b="1">
                <a:solidFill>
                  <a:srgbClr val="008080"/>
                </a:solidFill>
                <a:highlight>
                  <a:srgbClr val="FFFFFF"/>
                </a:highlight>
                <a:latin typeface="Consolas"/>
                <a:ea typeface="Consolas"/>
                <a:cs typeface="Consolas"/>
                <a:sym typeface="Consolas"/>
              </a:rPr>
              <a:t>[ 2.50091505]</a:t>
            </a:r>
          </a:p>
          <a:p>
            <a:pPr lvl="0" rtl="0">
              <a:spcBef>
                <a:spcPts val="0"/>
              </a:spcBef>
              <a:buClr>
                <a:schemeClr val="dk1"/>
              </a:buClr>
              <a:buSzPct val="93548"/>
              <a:buFont typeface="Arial"/>
              <a:buNone/>
            </a:pPr>
            <a:r>
              <a:rPr lang="en-US" sz="3100" b="1">
                <a:solidFill>
                  <a:srgbClr val="008080"/>
                </a:solidFill>
                <a:highlight>
                  <a:srgbClr val="FFFFFF"/>
                </a:highlight>
              </a:rPr>
              <a:t>[ 1.49687922  3.50495124]</a:t>
            </a:r>
          </a:p>
          <a:p>
            <a:pPr lvl="0" rtl="0">
              <a:spcBef>
                <a:spcPts val="0"/>
              </a:spcBef>
              <a:buNone/>
            </a:pPr>
            <a:endParaRPr sz="2900" b="1">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lvl="0" algn="ctr" rtl="0">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2900" b="1" dirty="0">
                <a:solidFill>
                  <a:srgbClr val="000080"/>
                </a:solidFill>
                <a:highlight>
                  <a:srgbClr val="FFFFFF"/>
                </a:highlight>
                <a:latin typeface="Consolas"/>
                <a:ea typeface="Consolas"/>
                <a:cs typeface="Consolas"/>
                <a:sym typeface="Consolas"/>
              </a:rPr>
              <a:t>import </a:t>
            </a:r>
            <a:r>
              <a:rPr lang="en-US" sz="2900" dirty="0" err="1">
                <a:solidFill>
                  <a:schemeClr val="dk1"/>
                </a:solidFill>
                <a:highlight>
                  <a:srgbClr val="FFFFFF"/>
                </a:highlight>
                <a:latin typeface="Consolas"/>
                <a:ea typeface="Consolas"/>
                <a:cs typeface="Consolas"/>
                <a:sym typeface="Consolas"/>
              </a:rPr>
              <a:t>tensorflow</a:t>
            </a:r>
            <a:r>
              <a:rPr lang="en-US" sz="2900" dirty="0">
                <a:solidFill>
                  <a:schemeClr val="dk1"/>
                </a:solidFill>
                <a:highlight>
                  <a:srgbClr val="FFFFFF"/>
                </a:highlight>
                <a:latin typeface="Consolas"/>
                <a:ea typeface="Consolas"/>
                <a:cs typeface="Consolas"/>
                <a:sym typeface="Consolas"/>
              </a:rPr>
              <a:t> </a:t>
            </a:r>
            <a:r>
              <a:rPr lang="en-US" sz="2900" b="1" dirty="0">
                <a:solidFill>
                  <a:srgbClr val="000080"/>
                </a:solidFill>
                <a:highlight>
                  <a:srgbClr val="FFFFFF"/>
                </a:highlight>
                <a:latin typeface="Consolas"/>
                <a:ea typeface="Consolas"/>
                <a:cs typeface="Consolas"/>
                <a:sym typeface="Consolas"/>
              </a:rPr>
              <a:t>as </a:t>
            </a:r>
            <a:r>
              <a:rPr lang="en-US" sz="2900" dirty="0" err="1">
                <a:solidFill>
                  <a:schemeClr val="dk1"/>
                </a:solidFill>
                <a:highlight>
                  <a:srgbClr val="FFFFFF"/>
                </a:highlight>
                <a:latin typeface="Consolas"/>
                <a:ea typeface="Consolas"/>
                <a:cs typeface="Consolas"/>
                <a:sym typeface="Consolas"/>
              </a:rPr>
              <a:t>tf</a:t>
            </a:r>
            <a:endParaRPr lang="en-US" sz="29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W = </a:t>
            </a:r>
            <a:r>
              <a:rPr lang="en-US" sz="2900" dirty="0" err="1">
                <a:solidFill>
                  <a:schemeClr val="dk1"/>
                </a:solidFill>
                <a:highlight>
                  <a:srgbClr val="FFFFFF"/>
                </a:highlight>
                <a:latin typeface="Consolas"/>
                <a:ea typeface="Consolas"/>
                <a:cs typeface="Consolas"/>
                <a:sym typeface="Consolas"/>
              </a:rPr>
              <a:t>tf.Variable</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tf.random_normal</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660099"/>
                </a:solidFill>
                <a:highlight>
                  <a:srgbClr val="FFFFFF"/>
                </a:highlight>
                <a:latin typeface="Consolas"/>
                <a:ea typeface="Consolas"/>
                <a:cs typeface="Consolas"/>
                <a:sym typeface="Consolas"/>
              </a:rPr>
              <a:t>name</a:t>
            </a:r>
            <a:r>
              <a:rPr lang="en-US" sz="2900" dirty="0">
                <a:solidFill>
                  <a:schemeClr val="dk1"/>
                </a:solidFill>
                <a:highlight>
                  <a:srgbClr val="FFFFFF"/>
                </a:highlight>
                <a:latin typeface="Consolas"/>
                <a:ea typeface="Consolas"/>
                <a:cs typeface="Consolas"/>
                <a:sym typeface="Consolas"/>
              </a:rPr>
              <a:t>=</a:t>
            </a:r>
            <a:r>
              <a:rPr lang="en-US" sz="2900" b="1" dirty="0">
                <a:solidFill>
                  <a:srgbClr val="008080"/>
                </a:solidFill>
                <a:highlight>
                  <a:srgbClr val="FFFFFF"/>
                </a:highlight>
                <a:latin typeface="Consolas"/>
                <a:ea typeface="Consolas"/>
                <a:cs typeface="Consolas"/>
                <a:sym typeface="Consolas"/>
              </a:rPr>
              <a:t>'weight'</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b = </a:t>
            </a:r>
            <a:r>
              <a:rPr lang="en-US" sz="2900" dirty="0" err="1">
                <a:solidFill>
                  <a:schemeClr val="dk1"/>
                </a:solidFill>
                <a:highlight>
                  <a:srgbClr val="FFFFFF"/>
                </a:highlight>
                <a:latin typeface="Consolas"/>
                <a:ea typeface="Consolas"/>
                <a:cs typeface="Consolas"/>
                <a:sym typeface="Consolas"/>
              </a:rPr>
              <a:t>tf.Variable</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tf.random_normal</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660099"/>
                </a:solidFill>
                <a:highlight>
                  <a:srgbClr val="FFFFFF"/>
                </a:highlight>
                <a:latin typeface="Consolas"/>
                <a:ea typeface="Consolas"/>
                <a:cs typeface="Consolas"/>
                <a:sym typeface="Consolas"/>
              </a:rPr>
              <a:t>name</a:t>
            </a:r>
            <a:r>
              <a:rPr lang="en-US" sz="2900" dirty="0">
                <a:solidFill>
                  <a:schemeClr val="dk1"/>
                </a:solidFill>
                <a:highlight>
                  <a:srgbClr val="FFFFFF"/>
                </a:highlight>
                <a:latin typeface="Consolas"/>
                <a:ea typeface="Consolas"/>
                <a:cs typeface="Consolas"/>
                <a:sym typeface="Consolas"/>
              </a:rPr>
              <a:t>=</a:t>
            </a:r>
            <a:r>
              <a:rPr lang="en-US" sz="2900" b="1" dirty="0">
                <a:solidFill>
                  <a:srgbClr val="008080"/>
                </a:solidFill>
                <a:highlight>
                  <a:srgbClr val="FFFFFF"/>
                </a:highlight>
                <a:latin typeface="Consolas"/>
                <a:ea typeface="Consolas"/>
                <a:cs typeface="Consolas"/>
                <a:sym typeface="Consolas"/>
              </a:rPr>
              <a:t>'bias'</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X = </a:t>
            </a:r>
            <a:r>
              <a:rPr lang="en-US" sz="2900" dirty="0" err="1">
                <a:solidFill>
                  <a:schemeClr val="dk1"/>
                </a:solidFill>
                <a:highlight>
                  <a:srgbClr val="FFFFFF"/>
                </a:highlight>
                <a:latin typeface="Consolas"/>
                <a:ea typeface="Consolas"/>
                <a:cs typeface="Consolas"/>
                <a:sym typeface="Consolas"/>
              </a:rPr>
              <a:t>tf.placeholder</a:t>
            </a:r>
            <a:r>
              <a:rPr lang="en-US" sz="2900" dirty="0">
                <a:solidFill>
                  <a:schemeClr val="dk1"/>
                </a:solidFill>
                <a:highlight>
                  <a:srgbClr val="FFFFFF"/>
                </a:highlight>
                <a:latin typeface="Consolas"/>
                <a:ea typeface="Consolas"/>
                <a:cs typeface="Consolas"/>
                <a:sym typeface="Consolas"/>
              </a:rPr>
              <a:t>(tf.float32, </a:t>
            </a:r>
            <a:r>
              <a:rPr lang="en-US" sz="2900" dirty="0">
                <a:solidFill>
                  <a:srgbClr val="660099"/>
                </a:solidFill>
                <a:highlight>
                  <a:srgbClr val="FFFFFF"/>
                </a:highlight>
                <a:latin typeface="Consolas"/>
                <a:ea typeface="Consolas"/>
                <a:cs typeface="Consolas"/>
                <a:sym typeface="Consolas"/>
              </a:rPr>
              <a:t>shape</a:t>
            </a:r>
            <a:r>
              <a:rPr lang="en-US" sz="2900" dirty="0">
                <a:solidFill>
                  <a:schemeClr val="dk1"/>
                </a:solidFill>
                <a:highlight>
                  <a:srgbClr val="FFFFFF"/>
                </a:highlight>
                <a:latin typeface="Consolas"/>
                <a:ea typeface="Consolas"/>
                <a:cs typeface="Consolas"/>
                <a:sym typeface="Consolas"/>
              </a:rPr>
              <a:t>=[</a:t>
            </a:r>
            <a:r>
              <a:rPr lang="en-US" sz="2900" b="1" dirty="0">
                <a:solidFill>
                  <a:srgbClr val="000080"/>
                </a:solidFill>
                <a:highlight>
                  <a:srgbClr val="FFFFFF"/>
                </a:highlight>
                <a:latin typeface="Consolas"/>
                <a:ea typeface="Consolas"/>
                <a:cs typeface="Consolas"/>
                <a:sym typeface="Consolas"/>
              </a:rPr>
              <a:t>None</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Y = </a:t>
            </a:r>
            <a:r>
              <a:rPr lang="en-US" sz="2900" dirty="0" err="1">
                <a:solidFill>
                  <a:schemeClr val="dk1"/>
                </a:solidFill>
                <a:highlight>
                  <a:srgbClr val="FFFFFF"/>
                </a:highlight>
                <a:latin typeface="Consolas"/>
                <a:ea typeface="Consolas"/>
                <a:cs typeface="Consolas"/>
                <a:sym typeface="Consolas"/>
              </a:rPr>
              <a:t>tf.placeholder</a:t>
            </a:r>
            <a:r>
              <a:rPr lang="en-US" sz="2900" dirty="0">
                <a:solidFill>
                  <a:schemeClr val="dk1"/>
                </a:solidFill>
                <a:highlight>
                  <a:srgbClr val="FFFFFF"/>
                </a:highlight>
                <a:latin typeface="Consolas"/>
                <a:ea typeface="Consolas"/>
                <a:cs typeface="Consolas"/>
                <a:sym typeface="Consolas"/>
              </a:rPr>
              <a:t>(tf.float32, </a:t>
            </a:r>
            <a:r>
              <a:rPr lang="en-US" sz="2900" dirty="0">
                <a:solidFill>
                  <a:srgbClr val="660099"/>
                </a:solidFill>
                <a:highlight>
                  <a:srgbClr val="FFFFFF"/>
                </a:highlight>
                <a:latin typeface="Consolas"/>
                <a:ea typeface="Consolas"/>
                <a:cs typeface="Consolas"/>
                <a:sym typeface="Consolas"/>
              </a:rPr>
              <a:t>shape</a:t>
            </a:r>
            <a:r>
              <a:rPr lang="en-US" sz="2900" dirty="0">
                <a:solidFill>
                  <a:schemeClr val="dk1"/>
                </a:solidFill>
                <a:highlight>
                  <a:srgbClr val="FFFFFF"/>
                </a:highlight>
                <a:latin typeface="Consolas"/>
                <a:ea typeface="Consolas"/>
                <a:cs typeface="Consolas"/>
                <a:sym typeface="Consolas"/>
              </a:rPr>
              <a:t>=[</a:t>
            </a:r>
            <a:r>
              <a:rPr lang="en-US" sz="2900" b="1" dirty="0">
                <a:solidFill>
                  <a:srgbClr val="000080"/>
                </a:solidFill>
                <a:highlight>
                  <a:srgbClr val="FFFFFF"/>
                </a:highlight>
                <a:latin typeface="Consolas"/>
                <a:ea typeface="Consolas"/>
                <a:cs typeface="Consolas"/>
                <a:sym typeface="Consolas"/>
              </a:rPr>
              <a:t>None</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29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dirty="0">
                <a:solidFill>
                  <a:srgbClr val="808080"/>
                </a:solidFill>
                <a:highlight>
                  <a:srgbClr val="FFFFFF"/>
                </a:highlight>
                <a:latin typeface="Consolas"/>
                <a:ea typeface="Consolas"/>
                <a:cs typeface="Consolas"/>
                <a:sym typeface="Consolas"/>
              </a:rPr>
              <a:t># Our hypothesis </a:t>
            </a:r>
            <a:r>
              <a:rPr lang="en-US" sz="2900" i="1" dirty="0" err="1">
                <a:solidFill>
                  <a:srgbClr val="808080"/>
                </a:solidFill>
                <a:highlight>
                  <a:srgbClr val="FFFFFF"/>
                </a:highlight>
                <a:latin typeface="Consolas"/>
                <a:ea typeface="Consolas"/>
                <a:cs typeface="Consolas"/>
                <a:sym typeface="Consolas"/>
              </a:rPr>
              <a:t>XW+b</a:t>
            </a:r>
            <a:endParaRPr lang="en-US" sz="29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hypothesis = X * W + b</a:t>
            </a:r>
          </a:p>
          <a:p>
            <a:pPr marL="0" lvl="0" indent="0" rtl="0">
              <a:lnSpc>
                <a:spcPct val="115000"/>
              </a:lnSpc>
              <a:spcBef>
                <a:spcPts val="0"/>
              </a:spcBef>
              <a:buNone/>
            </a:pPr>
            <a:r>
              <a:rPr lang="en-US" sz="2900" i="1" dirty="0">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cost = </a:t>
            </a:r>
            <a:r>
              <a:rPr lang="en-US" sz="2900" dirty="0" err="1">
                <a:solidFill>
                  <a:schemeClr val="dk1"/>
                </a:solidFill>
                <a:highlight>
                  <a:srgbClr val="FFFFFF"/>
                </a:highlight>
                <a:latin typeface="Consolas"/>
                <a:ea typeface="Consolas"/>
                <a:cs typeface="Consolas"/>
                <a:sym typeface="Consolas"/>
              </a:rPr>
              <a:t>tf.reduce_mean</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tf.square</a:t>
            </a:r>
            <a:r>
              <a:rPr lang="en-US" sz="2900" dirty="0">
                <a:solidFill>
                  <a:schemeClr val="dk1"/>
                </a:solidFill>
                <a:highlight>
                  <a:srgbClr val="FFFFFF"/>
                </a:highlight>
                <a:latin typeface="Consolas"/>
                <a:ea typeface="Consolas"/>
                <a:cs typeface="Consolas"/>
                <a:sym typeface="Consolas"/>
              </a:rPr>
              <a:t>(hypothesis - Y))</a:t>
            </a:r>
          </a:p>
          <a:p>
            <a:pPr marL="0" lvl="0" indent="0" rtl="0">
              <a:lnSpc>
                <a:spcPct val="115000"/>
              </a:lnSpc>
              <a:spcBef>
                <a:spcPts val="0"/>
              </a:spcBef>
              <a:buNone/>
            </a:pPr>
            <a:r>
              <a:rPr lang="en-US" sz="2900" i="1" dirty="0">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optimizer = </a:t>
            </a:r>
            <a:r>
              <a:rPr lang="en-US" sz="2900" dirty="0" err="1">
                <a:solidFill>
                  <a:schemeClr val="dk1"/>
                </a:solidFill>
                <a:highlight>
                  <a:srgbClr val="FFFFFF"/>
                </a:highlight>
                <a:latin typeface="Consolas"/>
                <a:ea typeface="Consolas"/>
                <a:cs typeface="Consolas"/>
                <a:sym typeface="Consolas"/>
              </a:rPr>
              <a:t>tf.train.GradientDescentOptimizer</a:t>
            </a:r>
            <a:r>
              <a:rPr lang="en-US" sz="2900" dirty="0">
                <a:solidFill>
                  <a:schemeClr val="dk1"/>
                </a:solidFill>
                <a:highlight>
                  <a:srgbClr val="FFFFFF"/>
                </a:highlight>
                <a:latin typeface="Consolas"/>
                <a:ea typeface="Consolas"/>
                <a:cs typeface="Consolas"/>
                <a:sym typeface="Consolas"/>
              </a:rPr>
              <a:t>(</a:t>
            </a:r>
            <a:r>
              <a:rPr lang="en-US" sz="2900" dirty="0" err="1">
                <a:solidFill>
                  <a:srgbClr val="660099"/>
                </a:solidFill>
                <a:highlight>
                  <a:srgbClr val="FFFFFF"/>
                </a:highlight>
                <a:latin typeface="Consolas"/>
                <a:ea typeface="Consolas"/>
                <a:cs typeface="Consolas"/>
                <a:sym typeface="Consolas"/>
              </a:rPr>
              <a:t>learning_rate</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0.01</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train = </a:t>
            </a:r>
            <a:r>
              <a:rPr lang="en-US" sz="2900" dirty="0" err="1">
                <a:solidFill>
                  <a:schemeClr val="dk1"/>
                </a:solidFill>
                <a:highlight>
                  <a:srgbClr val="FFFFFF"/>
                </a:highlight>
                <a:latin typeface="Consolas"/>
                <a:ea typeface="Consolas"/>
                <a:cs typeface="Consolas"/>
                <a:sym typeface="Consolas"/>
              </a:rPr>
              <a:t>optimizer.minimize</a:t>
            </a:r>
            <a:r>
              <a:rPr lang="en-US" sz="2900" dirty="0">
                <a:solidFill>
                  <a:schemeClr val="dk1"/>
                </a:solidFill>
                <a:highlight>
                  <a:srgbClr val="FFFFFF"/>
                </a:highlight>
                <a:latin typeface="Consolas"/>
                <a:ea typeface="Consolas"/>
                <a:cs typeface="Consolas"/>
                <a:sym typeface="Consolas"/>
              </a:rPr>
              <a:t>(cost)</a:t>
            </a:r>
          </a:p>
          <a:p>
            <a:pPr marL="0" lvl="0" indent="0" rtl="0">
              <a:lnSpc>
                <a:spcPct val="115000"/>
              </a:lnSpc>
              <a:spcBef>
                <a:spcPts val="0"/>
              </a:spcBef>
              <a:buNone/>
            </a:pPr>
            <a:endParaRPr sz="29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dirty="0">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2900" dirty="0" err="1">
                <a:solidFill>
                  <a:schemeClr val="dk1"/>
                </a:solidFill>
                <a:highlight>
                  <a:srgbClr val="FFFFFF"/>
                </a:highlight>
                <a:latin typeface="Consolas"/>
                <a:ea typeface="Consolas"/>
                <a:cs typeface="Consolas"/>
                <a:sym typeface="Consolas"/>
              </a:rPr>
              <a:t>sess</a:t>
            </a:r>
            <a:r>
              <a:rPr lang="en-US" sz="2900" dirty="0">
                <a:solidFill>
                  <a:schemeClr val="dk1"/>
                </a:solidFill>
                <a:highlight>
                  <a:srgbClr val="FFFFFF"/>
                </a:highlight>
                <a:latin typeface="Consolas"/>
                <a:ea typeface="Consolas"/>
                <a:cs typeface="Consolas"/>
                <a:sym typeface="Consolas"/>
              </a:rPr>
              <a:t> = </a:t>
            </a:r>
            <a:r>
              <a:rPr lang="en-US" sz="2900" dirty="0" err="1">
                <a:solidFill>
                  <a:schemeClr val="dk1"/>
                </a:solidFill>
                <a:highlight>
                  <a:srgbClr val="FFFFFF"/>
                </a:highlight>
                <a:latin typeface="Consolas"/>
                <a:ea typeface="Consolas"/>
                <a:cs typeface="Consolas"/>
                <a:sym typeface="Consolas"/>
              </a:rPr>
              <a:t>tf.Session</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i="1" dirty="0">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tf.global_variables_initializer</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29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dirty="0">
                <a:solidFill>
                  <a:srgbClr val="808080"/>
                </a:solidFill>
                <a:highlight>
                  <a:srgbClr val="FFFFFF"/>
                </a:highlight>
                <a:latin typeface="Consolas"/>
                <a:ea typeface="Consolas"/>
                <a:cs typeface="Consolas"/>
                <a:sym typeface="Consolas"/>
              </a:rPr>
              <a:t># Fit the line with new training data</a:t>
            </a:r>
          </a:p>
          <a:p>
            <a:pPr marL="0" lvl="0" indent="0" rtl="0">
              <a:lnSpc>
                <a:spcPct val="115000"/>
              </a:lnSpc>
              <a:spcBef>
                <a:spcPts val="0"/>
              </a:spcBef>
              <a:buNone/>
            </a:pPr>
            <a:r>
              <a:rPr lang="en-US" sz="2900" b="1" dirty="0">
                <a:solidFill>
                  <a:srgbClr val="000080"/>
                </a:solidFill>
                <a:highlight>
                  <a:srgbClr val="FFFFFF"/>
                </a:highlight>
                <a:latin typeface="Consolas"/>
                <a:ea typeface="Consolas"/>
                <a:cs typeface="Consolas"/>
                <a:sym typeface="Consolas"/>
              </a:rPr>
              <a:t>for </a:t>
            </a:r>
            <a:r>
              <a:rPr lang="en-US" sz="2900" dirty="0">
                <a:solidFill>
                  <a:schemeClr val="dk1"/>
                </a:solidFill>
                <a:highlight>
                  <a:srgbClr val="FFFFFF"/>
                </a:highlight>
                <a:latin typeface="Consolas"/>
                <a:ea typeface="Consolas"/>
                <a:cs typeface="Consolas"/>
                <a:sym typeface="Consolas"/>
              </a:rPr>
              <a:t>step </a:t>
            </a:r>
            <a:r>
              <a:rPr lang="en-US" sz="2900" b="1" dirty="0">
                <a:solidFill>
                  <a:srgbClr val="000080"/>
                </a:solidFill>
                <a:highlight>
                  <a:srgbClr val="FFFFFF"/>
                </a:highlight>
                <a:latin typeface="Consolas"/>
                <a:ea typeface="Consolas"/>
                <a:cs typeface="Consolas"/>
                <a:sym typeface="Consolas"/>
              </a:rPr>
              <a:t>in </a:t>
            </a:r>
            <a:r>
              <a:rPr lang="en-US" sz="2900" dirty="0">
                <a:solidFill>
                  <a:srgbClr val="000080"/>
                </a:solidFill>
                <a:highlight>
                  <a:srgbClr val="FFFFFF"/>
                </a:highlight>
                <a:latin typeface="Consolas"/>
                <a:ea typeface="Consolas"/>
                <a:cs typeface="Consolas"/>
                <a:sym typeface="Consolas"/>
              </a:rPr>
              <a:t>range</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2001</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cost_val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W_val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b_val</a:t>
            </a:r>
            <a:r>
              <a:rPr lang="en-US" sz="2900" dirty="0">
                <a:solidFill>
                  <a:schemeClr val="dk1"/>
                </a:solidFill>
                <a:highlight>
                  <a:srgbClr val="FFFFFF"/>
                </a:highlight>
                <a:latin typeface="Consolas"/>
                <a:ea typeface="Consolas"/>
                <a:cs typeface="Consolas"/>
                <a:sym typeface="Consolas"/>
              </a:rPr>
              <a:t>, _ = </a:t>
            </a: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([cost, W, b, train],</a:t>
            </a:r>
          </a:p>
          <a:p>
            <a:pPr marL="0" lvl="0" indent="0" rtl="0">
              <a:lnSpc>
                <a:spcPct val="115000"/>
              </a:lnSpc>
              <a:spcBef>
                <a:spcPts val="0"/>
              </a:spcBef>
              <a:buNone/>
            </a:pPr>
            <a:r>
              <a:rPr lang="en-US" sz="3200" b="1" dirty="0">
                <a:solidFill>
                  <a:schemeClr val="dk1"/>
                </a:solidFill>
                <a:highlight>
                  <a:srgbClr val="FFFFFF"/>
                </a:highlight>
                <a:latin typeface="Consolas"/>
                <a:ea typeface="Consolas"/>
                <a:cs typeface="Consolas"/>
                <a:sym typeface="Consolas"/>
              </a:rPr>
              <a:t>       </a:t>
            </a:r>
            <a:r>
              <a:rPr lang="en-US" sz="3200" b="1" dirty="0" err="1">
                <a:solidFill>
                  <a:srgbClr val="660099"/>
                </a:solidFill>
                <a:highlight>
                  <a:srgbClr val="FFFFFF"/>
                </a:highlight>
                <a:latin typeface="Consolas"/>
                <a:ea typeface="Consolas"/>
                <a:cs typeface="Consolas"/>
                <a:sym typeface="Consolas"/>
              </a:rPr>
              <a:t>f</a:t>
            </a:r>
            <a:r>
              <a:rPr lang="en-US" sz="3500" b="1" dirty="0" err="1">
                <a:solidFill>
                  <a:srgbClr val="660099"/>
                </a:solidFill>
                <a:highlight>
                  <a:srgbClr val="FFFFFF"/>
                </a:highlight>
                <a:latin typeface="Consolas"/>
                <a:ea typeface="Consolas"/>
                <a:cs typeface="Consolas"/>
                <a:sym typeface="Consolas"/>
              </a:rPr>
              <a:t>eed_dict</a:t>
            </a:r>
            <a:r>
              <a:rPr lang="en-US" sz="3500" b="1" dirty="0">
                <a:solidFill>
                  <a:schemeClr val="dk1"/>
                </a:solidFill>
                <a:highlight>
                  <a:srgbClr val="FFFFFF"/>
                </a:highlight>
                <a:latin typeface="Consolas"/>
                <a:ea typeface="Consolas"/>
                <a:cs typeface="Consolas"/>
                <a:sym typeface="Consolas"/>
              </a:rPr>
              <a:t>={X: [</a:t>
            </a:r>
            <a:r>
              <a:rPr lang="en-US" sz="3500" b="1" dirty="0">
                <a:solidFill>
                  <a:srgbClr val="0000FF"/>
                </a:solidFill>
                <a:highlight>
                  <a:srgbClr val="FFFFFF"/>
                </a:highlight>
                <a:latin typeface="Consolas"/>
                <a:ea typeface="Consolas"/>
                <a:cs typeface="Consolas"/>
                <a:sym typeface="Consolas"/>
              </a:rPr>
              <a:t>1</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2</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3</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4</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5</a:t>
            </a:r>
            <a:r>
              <a:rPr lang="en-US" sz="3500" b="1" dirty="0">
                <a:solidFill>
                  <a:schemeClr val="dk1"/>
                </a:solidFill>
                <a:highlight>
                  <a:srgbClr val="FFFFFF"/>
                </a:highlight>
                <a:latin typeface="Consolas"/>
                <a:ea typeface="Consolas"/>
                <a:cs typeface="Consolas"/>
                <a:sym typeface="Consolas"/>
              </a:rPr>
              <a:t>], </a:t>
            </a:r>
          </a:p>
          <a:p>
            <a:pPr marL="0" lvl="0" indent="0" rtl="0">
              <a:lnSpc>
                <a:spcPct val="115000"/>
              </a:lnSpc>
              <a:spcBef>
                <a:spcPts val="0"/>
              </a:spcBef>
              <a:buNone/>
            </a:pPr>
            <a:r>
              <a:rPr lang="en-US" sz="3500" b="1" dirty="0">
                <a:solidFill>
                  <a:schemeClr val="dk1"/>
                </a:solidFill>
                <a:highlight>
                  <a:srgbClr val="FFFFFF"/>
                </a:highlight>
                <a:latin typeface="Consolas"/>
                <a:ea typeface="Consolas"/>
                <a:cs typeface="Consolas"/>
                <a:sym typeface="Consolas"/>
              </a:rPr>
              <a:t>                  Y: [</a:t>
            </a:r>
            <a:r>
              <a:rPr lang="en-US" sz="3500" b="1" dirty="0">
                <a:solidFill>
                  <a:srgbClr val="0000FF"/>
                </a:solidFill>
                <a:highlight>
                  <a:srgbClr val="FFFFFF"/>
                </a:highlight>
                <a:latin typeface="Consolas"/>
                <a:ea typeface="Consolas"/>
                <a:cs typeface="Consolas"/>
                <a:sym typeface="Consolas"/>
              </a:rPr>
              <a:t>2.1</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3.1</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4.1</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5.1</a:t>
            </a:r>
            <a:r>
              <a:rPr lang="en-US" sz="3500" b="1" dirty="0">
                <a:solidFill>
                  <a:schemeClr val="dk1"/>
                </a:solidFill>
                <a:highlight>
                  <a:srgbClr val="FFFFFF"/>
                </a:highlight>
                <a:latin typeface="Consolas"/>
                <a:ea typeface="Consolas"/>
                <a:cs typeface="Consolas"/>
                <a:sym typeface="Consolas"/>
              </a:rPr>
              <a:t>, </a:t>
            </a:r>
            <a:r>
              <a:rPr lang="en-US" sz="3500" b="1" dirty="0">
                <a:solidFill>
                  <a:srgbClr val="0000FF"/>
                </a:solidFill>
                <a:highlight>
                  <a:srgbClr val="FFFFFF"/>
                </a:highlight>
                <a:latin typeface="Consolas"/>
                <a:ea typeface="Consolas"/>
                <a:cs typeface="Consolas"/>
                <a:sym typeface="Consolas"/>
              </a:rPr>
              <a:t>6.1</a:t>
            </a:r>
            <a:r>
              <a:rPr lang="en-US" sz="3500" b="1"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   </a:t>
            </a:r>
            <a:r>
              <a:rPr lang="en-US" sz="2900" b="1" dirty="0">
                <a:solidFill>
                  <a:srgbClr val="000080"/>
                </a:solidFill>
                <a:highlight>
                  <a:srgbClr val="FFFFFF"/>
                </a:highlight>
                <a:latin typeface="Consolas"/>
                <a:ea typeface="Consolas"/>
                <a:cs typeface="Consolas"/>
                <a:sym typeface="Consolas"/>
              </a:rPr>
              <a:t>if </a:t>
            </a:r>
            <a:r>
              <a:rPr lang="en-US" sz="2900" dirty="0">
                <a:solidFill>
                  <a:schemeClr val="dk1"/>
                </a:solidFill>
                <a:highlight>
                  <a:srgbClr val="FFFFFF"/>
                </a:highlight>
                <a:latin typeface="Consolas"/>
                <a:ea typeface="Consolas"/>
                <a:cs typeface="Consolas"/>
                <a:sym typeface="Consolas"/>
              </a:rPr>
              <a:t>step % </a:t>
            </a:r>
            <a:r>
              <a:rPr lang="en-US" sz="2900" dirty="0">
                <a:solidFill>
                  <a:srgbClr val="0000FF"/>
                </a:solidFill>
                <a:highlight>
                  <a:srgbClr val="FFFFFF"/>
                </a:highlight>
                <a:latin typeface="Consolas"/>
                <a:ea typeface="Consolas"/>
                <a:cs typeface="Consolas"/>
                <a:sym typeface="Consolas"/>
              </a:rPr>
              <a:t>20 </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0</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dirty="0">
                <a:solidFill>
                  <a:schemeClr val="dk1"/>
                </a:solidFill>
                <a:highlight>
                  <a:srgbClr val="FFFFFF"/>
                </a:highlight>
                <a:latin typeface="Consolas"/>
                <a:ea typeface="Consolas"/>
                <a:cs typeface="Consolas"/>
                <a:sym typeface="Consolas"/>
              </a:rPr>
              <a:t>       </a:t>
            </a:r>
            <a:r>
              <a:rPr lang="en-US" sz="2900" dirty="0">
                <a:solidFill>
                  <a:srgbClr val="000080"/>
                </a:solidFill>
                <a:highlight>
                  <a:srgbClr val="FFFFFF"/>
                </a:highlight>
                <a:latin typeface="Consolas"/>
                <a:ea typeface="Consolas"/>
                <a:cs typeface="Consolas"/>
                <a:sym typeface="Consolas"/>
              </a:rPr>
              <a:t>print</a:t>
            </a:r>
            <a:r>
              <a:rPr lang="en-US" sz="2900" dirty="0">
                <a:solidFill>
                  <a:schemeClr val="dk1"/>
                </a:solidFill>
                <a:highlight>
                  <a:srgbClr val="FFFFFF"/>
                </a:highlight>
                <a:latin typeface="Consolas"/>
                <a:ea typeface="Consolas"/>
                <a:cs typeface="Consolas"/>
                <a:sym typeface="Consolas"/>
              </a:rPr>
              <a:t>(step, </a:t>
            </a:r>
            <a:r>
              <a:rPr lang="en-US" sz="2900" dirty="0" err="1">
                <a:solidFill>
                  <a:schemeClr val="dk1"/>
                </a:solidFill>
                <a:highlight>
                  <a:srgbClr val="FFFFFF"/>
                </a:highlight>
                <a:latin typeface="Consolas"/>
                <a:ea typeface="Consolas"/>
                <a:cs typeface="Consolas"/>
                <a:sym typeface="Consolas"/>
              </a:rPr>
              <a:t>cost_val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W_val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b_val</a:t>
            </a:r>
            <a:r>
              <a:rPr lang="en-US" sz="2900" dirty="0">
                <a:solidFill>
                  <a:schemeClr val="dk1"/>
                </a:solidFill>
                <a:highlight>
                  <a:srgbClr val="FFFFFF"/>
                </a:highlight>
                <a:latin typeface="Consolas"/>
                <a:ea typeface="Consolas"/>
                <a:cs typeface="Consolas"/>
                <a:sym typeface="Consolas"/>
              </a:rPr>
              <a:t>)</a:t>
            </a:r>
          </a:p>
        </p:txBody>
      </p:sp>
      <p:sp>
        <p:nvSpPr>
          <p:cNvPr id="879" name="Shape 879"/>
          <p:cNvSpPr txBox="1"/>
          <p:nvPr/>
        </p:nvSpPr>
        <p:spPr>
          <a:xfrm>
            <a:off x="13626333" y="4016200"/>
            <a:ext cx="10554300" cy="9059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100" b="1">
                <a:solidFill>
                  <a:srgbClr val="008080"/>
                </a:solidFill>
                <a:highlight>
                  <a:srgbClr val="FFFFFF"/>
                </a:highlight>
              </a:rPr>
              <a:t>…</a:t>
            </a:r>
          </a:p>
          <a:p>
            <a:pPr lvl="0" rtl="0">
              <a:spcBef>
                <a:spcPts val="0"/>
              </a:spcBef>
              <a:buClr>
                <a:schemeClr val="dk1"/>
              </a:buClr>
              <a:buSzPct val="93548"/>
              <a:buFont typeface="Arial"/>
              <a:buNone/>
            </a:pPr>
            <a:r>
              <a:rPr lang="en-US" sz="3100" b="1">
                <a:solidFill>
                  <a:srgbClr val="008080"/>
                </a:solidFill>
                <a:highlight>
                  <a:srgbClr val="FFFFFF"/>
                </a:highlight>
              </a:rPr>
              <a:t>1960 3.32396e-07 [ 1.00037301] [ 1.09865296]</a:t>
            </a:r>
          </a:p>
          <a:p>
            <a:pPr lvl="0" rtl="0">
              <a:spcBef>
                <a:spcPts val="0"/>
              </a:spcBef>
              <a:buClr>
                <a:schemeClr val="dk1"/>
              </a:buClr>
              <a:buSzPct val="93548"/>
              <a:buFont typeface="Arial"/>
              <a:buNone/>
            </a:pPr>
            <a:r>
              <a:rPr lang="en-US" sz="3100" b="1">
                <a:solidFill>
                  <a:srgbClr val="008080"/>
                </a:solidFill>
                <a:highlight>
                  <a:srgbClr val="FFFFFF"/>
                </a:highlight>
              </a:rPr>
              <a:t>1980 2.90429e-07 [ 1.00034881] [ 1.09874094]</a:t>
            </a:r>
          </a:p>
          <a:p>
            <a:pPr lvl="0" rtl="0">
              <a:spcBef>
                <a:spcPts val="0"/>
              </a:spcBef>
              <a:buClr>
                <a:schemeClr val="dk1"/>
              </a:buClr>
              <a:buSzPct val="93548"/>
              <a:buFont typeface="Arial"/>
              <a:buNone/>
            </a:pPr>
            <a:r>
              <a:rPr lang="en-US" sz="3100" b="1">
                <a:solidFill>
                  <a:srgbClr val="008080"/>
                </a:solidFill>
                <a:highlight>
                  <a:srgbClr val="FFFFFF"/>
                </a:highlight>
              </a:rPr>
              <a:t>2000 2.5373e-07 [ 1.00032604] [ 1.09882331]</a:t>
            </a: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r>
              <a:rPr lang="en-US" sz="2900" i="1">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r>
              <a:rPr lang="en-US" sz="3100" b="1">
                <a:solidFill>
                  <a:srgbClr val="008080"/>
                </a:solidFill>
                <a:highlight>
                  <a:srgbClr val="FFFFFF"/>
                </a:highlight>
              </a:rPr>
              <a:t>[ 6.10045338]</a:t>
            </a:r>
          </a:p>
          <a:p>
            <a:pPr lvl="0" rtl="0">
              <a:spcBef>
                <a:spcPts val="0"/>
              </a:spcBef>
              <a:buNone/>
            </a:pPr>
            <a:r>
              <a:rPr lang="en-US" sz="3100" b="1">
                <a:solidFill>
                  <a:srgbClr val="008080"/>
                </a:solidFill>
                <a:highlight>
                  <a:srgbClr val="FFFFFF"/>
                </a:highlight>
              </a:rPr>
              <a:t>[ 3.59963846]</a:t>
            </a:r>
          </a:p>
          <a:p>
            <a:pPr lvl="0" rtl="0">
              <a:spcBef>
                <a:spcPts val="0"/>
              </a:spcBef>
              <a:buNone/>
            </a:pPr>
            <a:r>
              <a:rPr lang="en-US" sz="3100" b="1">
                <a:solidFill>
                  <a:srgbClr val="008080"/>
                </a:solidFill>
                <a:highlight>
                  <a:srgbClr val="FFFFFF"/>
                </a:highlight>
              </a:rPr>
              <a:t>[ 2.59931231  4.59996414]</a:t>
            </a: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endParaRPr sz="2900" b="1">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lvl="0" algn="ctr" rtl="0">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US" sz="4000">
                <a:solidFill>
                  <a:schemeClr val="dk1"/>
                </a:solidFill>
                <a:latin typeface="Consolas"/>
                <a:ea typeface="Consolas"/>
                <a:cs typeface="Consolas"/>
                <a:sym typeface="Consolas"/>
              </a:rPr>
              <a:t>…</a:t>
            </a:r>
          </a:p>
          <a:p>
            <a:pPr lvl="0" rtl="0">
              <a:lnSpc>
                <a:spcPct val="115000"/>
              </a:lnSpc>
              <a:spcBef>
                <a:spcPts val="0"/>
              </a:spcBef>
              <a:buNone/>
            </a:pPr>
            <a:r>
              <a:rPr lang="en-US" sz="4000">
                <a:solidFill>
                  <a:schemeClr val="dk1"/>
                </a:solidFill>
                <a:latin typeface="Consolas"/>
                <a:ea typeface="Consolas"/>
                <a:cs typeface="Consolas"/>
                <a:sym typeface="Consolas"/>
              </a:rPr>
              <a:t>train = optimizer.minimize(cost)</a:t>
            </a:r>
          </a:p>
        </p:txBody>
      </p:sp>
      <p:sp>
        <p:nvSpPr>
          <p:cNvPr id="886" name="Shape 88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887" name="Shape 887"/>
          <p:cNvSpPr txBox="1"/>
          <p:nvPr/>
        </p:nvSpPr>
        <p:spPr>
          <a:xfrm>
            <a:off x="3516067" y="34598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feed_dict={x: x_data}) </a:t>
            </a:r>
          </a:p>
          <a:p>
            <a:pPr lvl="0" rtl="0">
              <a:spcBef>
                <a:spcPts val="0"/>
              </a:spcBef>
              <a:buNone/>
            </a:pPr>
            <a:endParaRPr sz="3700"/>
          </a:p>
        </p:txBody>
      </p:sp>
      <p:sp>
        <p:nvSpPr>
          <p:cNvPr id="888" name="Shape 888"/>
          <p:cNvSpPr txBox="1"/>
          <p:nvPr/>
        </p:nvSpPr>
        <p:spPr>
          <a:xfrm>
            <a:off x="19088667" y="96590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wrap="square" lIns="243800" tIns="243800" rIns="243800" bIns="243800" anchor="ctr" anchorCtr="0">
            <a:noAutofit/>
          </a:bodyPr>
          <a:lstStyle/>
          <a:p>
            <a:pPr lvl="0" rtl="0">
              <a:lnSpc>
                <a:spcPct val="115000"/>
              </a:lnSpc>
              <a:spcBef>
                <a:spcPts val="0"/>
              </a:spcBef>
              <a:buNone/>
            </a:pPr>
            <a:r>
              <a:rPr lang="en-US" sz="3200" b="1">
                <a:solidFill>
                  <a:srgbClr val="660099"/>
                </a:solidFill>
                <a:highlight>
                  <a:srgbClr val="FFFFFF"/>
                </a:highlight>
                <a:latin typeface="Consolas"/>
                <a:ea typeface="Consolas"/>
                <a:cs typeface="Consolas"/>
                <a:sym typeface="Consolas"/>
              </a:rPr>
              <a:t>f</a:t>
            </a:r>
            <a:r>
              <a:rPr lang="en-US" sz="3500" b="1">
                <a:solidFill>
                  <a:srgbClr val="660099"/>
                </a:solidFill>
                <a:highlight>
                  <a:srgbClr val="FFFFFF"/>
                </a:highlight>
                <a:latin typeface="Consolas"/>
                <a:ea typeface="Consolas"/>
                <a:cs typeface="Consolas"/>
                <a:sym typeface="Consolas"/>
              </a:rPr>
              <a:t>eed_dict</a:t>
            </a:r>
            <a:r>
              <a:rPr lang="en-US" sz="3500" b="1">
                <a:solidFill>
                  <a:schemeClr val="dk1"/>
                </a:solidFill>
                <a:highlight>
                  <a:srgbClr val="FFFFFF"/>
                </a:highlight>
                <a:latin typeface="Consolas"/>
                <a:ea typeface="Consolas"/>
                <a:cs typeface="Consolas"/>
                <a:sym typeface="Consolas"/>
              </a:rPr>
              <a:t>={X: [</a:t>
            </a:r>
            <a:r>
              <a:rPr lang="en-US" sz="3500" b="1">
                <a:solidFill>
                  <a:srgbClr val="0000FF"/>
                </a:solidFill>
                <a:highlight>
                  <a:srgbClr val="FFFFFF"/>
                </a:highlight>
                <a:latin typeface="Consolas"/>
                <a:ea typeface="Consolas"/>
                <a:cs typeface="Consolas"/>
                <a:sym typeface="Consolas"/>
              </a:rPr>
              <a:t>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2</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a:t>
            </a:r>
            <a:r>
              <a:rPr lang="en-US" sz="3500" b="1">
                <a:solidFill>
                  <a:schemeClr val="dk1"/>
                </a:solidFill>
                <a:highlight>
                  <a:srgbClr val="FFFFFF"/>
                </a:highlight>
                <a:latin typeface="Consolas"/>
                <a:ea typeface="Consolas"/>
                <a:cs typeface="Consolas"/>
                <a:sym typeface="Consolas"/>
              </a:rPr>
              <a:t>], </a:t>
            </a:r>
          </a:p>
          <a:p>
            <a:pPr lvl="0" rtl="0">
              <a:lnSpc>
                <a:spcPct val="115000"/>
              </a:lnSpc>
              <a:spcBef>
                <a:spcPts val="0"/>
              </a:spcBef>
              <a:buNone/>
            </a:pPr>
            <a:r>
              <a:rPr lang="en-US" sz="3500" b="1">
                <a:solidFill>
                  <a:schemeClr val="dk1"/>
                </a:solidFill>
                <a:highlight>
                  <a:srgbClr val="FFFFFF"/>
                </a:highlight>
                <a:latin typeface="Consolas"/>
                <a:ea typeface="Consolas"/>
                <a:cs typeface="Consolas"/>
                <a:sym typeface="Consolas"/>
              </a:rPr>
              <a:t> Y: [</a:t>
            </a:r>
            <a:r>
              <a:rPr lang="en-US" sz="3500" b="1">
                <a:solidFill>
                  <a:srgbClr val="0000FF"/>
                </a:solidFill>
                <a:highlight>
                  <a:srgbClr val="FFFFFF"/>
                </a:highlight>
                <a:latin typeface="Consolas"/>
                <a:ea typeface="Consolas"/>
                <a:cs typeface="Consolas"/>
                <a:sym typeface="Consolas"/>
              </a:rPr>
              <a:t>2.1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6.1</a:t>
            </a:r>
            <a:r>
              <a:rPr lang="en-US" sz="3500" b="1">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905" name="Shape 905"/>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buClr>
                <a:srgbClr val="D9D9D9"/>
              </a:buClr>
            </a:pPr>
            <a:r>
              <a:rPr lang="en-US" dirty="0">
                <a:solidFill>
                  <a:srgbClr val="D9D9D9"/>
                </a:solidFill>
              </a:rPr>
              <a:t>Linear Regression</a:t>
            </a:r>
          </a:p>
          <a:p>
            <a:pPr marL="457200" marR="0" lvl="0" indent="-228600" algn="l" rtl="0">
              <a:lnSpc>
                <a:spcPct val="100000"/>
              </a:lnSpc>
              <a:spcBef>
                <a:spcPts val="0"/>
              </a:spcBef>
              <a:spcAft>
                <a:spcPts val="0"/>
              </a:spcAft>
            </a:pPr>
            <a:r>
              <a:rPr lang="en-US" dirty="0"/>
              <a:t>Logistic Regression (Binary classification)</a:t>
            </a:r>
          </a:p>
          <a:p>
            <a:pPr marL="457200" marR="0" lvl="0" indent="-228600" algn="l" rtl="0">
              <a:lnSpc>
                <a:spcPct val="100000"/>
              </a:lnSpc>
              <a:spcBef>
                <a:spcPts val="0"/>
              </a:spcBef>
              <a:spcAft>
                <a:spcPts val="0"/>
              </a:spcAft>
            </a:pPr>
            <a:r>
              <a:rPr lang="en-US" dirty="0" err="1"/>
              <a:t>Softmax</a:t>
            </a:r>
            <a:r>
              <a:rPr lang="en-US" dirty="0"/>
              <a:t> Classification</a:t>
            </a:r>
          </a:p>
          <a:p>
            <a:pPr marL="457200" marR="0" lvl="0" indent="-228600" algn="l" rtl="0">
              <a:lnSpc>
                <a:spcPct val="100000"/>
              </a:lnSpc>
              <a:spcBef>
                <a:spcPts val="0"/>
              </a:spcBef>
              <a:spcAft>
                <a:spcPts val="0"/>
              </a:spcAft>
            </a:pPr>
            <a:r>
              <a:rPr lang="en-US" dirty="0"/>
              <a:t>Neural Networks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descr="pasted-image.png"/>
          <p:cNvPicPr preferRelativeResize="0"/>
          <p:nvPr/>
        </p:nvPicPr>
        <p:blipFill rotWithShape="1">
          <a:blip r:embed="rId3">
            <a:alphaModFix/>
          </a:blip>
          <a:srcRect/>
          <a:stretch/>
        </p:blipFill>
        <p:spPr>
          <a:xfrm>
            <a:off x="5039702" y="479282"/>
            <a:ext cx="15570200" cy="127381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Shape 91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Classification</a:t>
            </a:r>
          </a:p>
        </p:txBody>
      </p:sp>
      <p:pic>
        <p:nvPicPr>
          <p:cNvPr id="911" name="Shape 911" descr="pasted-image.png"/>
          <p:cNvPicPr preferRelativeResize="0"/>
          <p:nvPr/>
        </p:nvPicPr>
        <p:blipFill rotWithShape="1">
          <a:blip r:embed="rId3">
            <a:alphaModFix/>
          </a:blip>
          <a:srcRect/>
          <a:stretch/>
        </p:blipFill>
        <p:spPr>
          <a:xfrm>
            <a:off x="4795432" y="4083203"/>
            <a:ext cx="14793137" cy="7687446"/>
          </a:xfrm>
          <a:prstGeom prst="rect">
            <a:avLst/>
          </a:prstGeom>
          <a:noFill/>
          <a:ln>
            <a:noFill/>
          </a:ln>
        </p:spPr>
      </p:pic>
      <p:pic>
        <p:nvPicPr>
          <p:cNvPr id="912" name="Shape 912" descr="pasted-image.png"/>
          <p:cNvPicPr preferRelativeResize="0"/>
          <p:nvPr/>
        </p:nvPicPr>
        <p:blipFill rotWithShape="1">
          <a:blip r:embed="rId4">
            <a:alphaModFix/>
          </a:blip>
          <a:srcRect/>
          <a:stretch/>
        </p:blipFill>
        <p:spPr>
          <a:xfrm rot="942030">
            <a:off x="9609703" y="4326415"/>
            <a:ext cx="6237964" cy="6154790"/>
          </a:xfrm>
          <a:prstGeom prst="rect">
            <a:avLst/>
          </a:prstGeom>
          <a:noFill/>
          <a:ln>
            <a:noFill/>
          </a:ln>
        </p:spPr>
      </p:pic>
      <p:pic>
        <p:nvPicPr>
          <p:cNvPr id="913" name="Shape 913" descr="pasted-image.jpeg"/>
          <p:cNvPicPr preferRelativeResize="0"/>
          <p:nvPr/>
        </p:nvPicPr>
        <p:blipFill rotWithShape="1">
          <a:blip r:embed="rId5">
            <a:alphaModFix/>
          </a:blip>
          <a:srcRect/>
          <a:stretch/>
        </p:blipFill>
        <p:spPr>
          <a:xfrm>
            <a:off x="17922469" y="5486400"/>
            <a:ext cx="4013201" cy="2032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Linear Regression</a:t>
            </a:r>
            <a:r>
              <a:rPr lang="en-US" sz="9100" b="0" i="0" u="none" strike="noStrike" cap="none">
                <a:solidFill>
                  <a:srgbClr val="000000"/>
                </a:solidFill>
                <a:latin typeface="Gill Sans"/>
                <a:ea typeface="Gill Sans"/>
                <a:cs typeface="Gill Sans"/>
                <a:sym typeface="Gill Sans"/>
              </a:rPr>
              <a:t> </a:t>
            </a:r>
            <a:r>
              <a:rPr lang="en-US"/>
              <a:t>H</a:t>
            </a:r>
            <a:r>
              <a:rPr lang="en-US" sz="9100" b="0" i="0" u="none" strike="noStrike" cap="none">
                <a:solidFill>
                  <a:srgbClr val="000000"/>
                </a:solidFill>
                <a:latin typeface="Gill Sans"/>
                <a:ea typeface="Gill Sans"/>
                <a:cs typeface="Gill Sans"/>
                <a:sym typeface="Gill Sans"/>
              </a:rPr>
              <a:t>ypothesis </a:t>
            </a:r>
          </a:p>
        </p:txBody>
      </p:sp>
      <p:pic>
        <p:nvPicPr>
          <p:cNvPr id="919" name="Shape 919"/>
          <p:cNvPicPr preferRelativeResize="0"/>
          <p:nvPr/>
        </p:nvPicPr>
        <p:blipFill rotWithShape="1">
          <a:blip r:embed="rId3">
            <a:alphaModFix/>
          </a:blip>
          <a:srcRect/>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a:stretch/>
        </p:blipFill>
        <p:spPr>
          <a:xfrm>
            <a:off x="8015347" y="7951468"/>
            <a:ext cx="9036900" cy="1767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a:solidFill>
                  <a:srgbClr val="000000"/>
                </a:solidFill>
                <a:latin typeface="Helvetica Neue"/>
                <a:ea typeface="Helvetica Neue"/>
                <a:cs typeface="Helvetica Neue"/>
                <a:sym typeface="Helvetica Neue"/>
              </a:rPr>
              <a:t>logistic function,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a:solidFill>
                  <a:srgbClr val="000000"/>
                </a:solidFill>
                <a:latin typeface="Helvetica Neue"/>
                <a:ea typeface="Helvetica Neue"/>
                <a:cs typeface="Helvetica Neue"/>
                <a:sym typeface="Helvetica Neue"/>
              </a:rPr>
              <a:t>sigmoid function.</a:t>
            </a:r>
          </a:p>
          <a:p>
            <a:pPr marL="0" marR="0" lvl="0" indent="0" algn="ctr" rtl="0">
              <a:lnSpc>
                <a:spcPct val="100000"/>
              </a:lnSpc>
              <a:spcBef>
                <a:spcPts val="0"/>
              </a:spcBef>
              <a:spcAft>
                <a:spcPts val="0"/>
              </a:spcAft>
              <a:buClr>
                <a:srgbClr val="000000"/>
              </a:buClr>
              <a:buFont typeface="Helvetica Neue"/>
              <a:buNone/>
            </a:pPr>
            <a:endParaRPr sz="5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ct val="25000"/>
              <a:buFont typeface="Helvetica Neue"/>
              <a:buNone/>
            </a:pPr>
            <a:r>
              <a:rPr lang="en-US" sz="5000" b="1" i="0" u="none" strike="noStrike" cap="none">
                <a:solidFill>
                  <a:srgbClr val="000000"/>
                </a:solidFill>
                <a:latin typeface="Helvetica Neue"/>
                <a:ea typeface="Helvetica Neue"/>
                <a:cs typeface="Helvetica Neue"/>
                <a:sym typeface="Helvetica Neue"/>
              </a:rPr>
              <a:t>sigmoid</a:t>
            </a:r>
            <a:r>
              <a:rPr lang="en-US" sz="5000" b="0" i="0" u="none" strike="noStrike" cap="none">
                <a:solidFill>
                  <a:srgbClr val="000000"/>
                </a:solidFill>
                <a:latin typeface="Helvetica Neue"/>
                <a:ea typeface="Helvetica Neue"/>
                <a:cs typeface="Helvetica Neue"/>
                <a:sym typeface="Helvetica Neue"/>
              </a:rPr>
              <a:t>: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a:solidFill>
                  <a:srgbClr val="000000"/>
                </a:solidFill>
                <a:latin typeface="Helvetica Neue"/>
                <a:ea typeface="Helvetica Neue"/>
                <a:cs typeface="Helvetica Neue"/>
                <a:sym typeface="Helvetica Neue"/>
              </a:rPr>
              <a:t>Curved in two directions,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a:solidFill>
                  <a:srgbClr val="000000"/>
                </a:solidFill>
                <a:latin typeface="Helvetica Neue"/>
                <a:ea typeface="Helvetica Neue"/>
                <a:cs typeface="Helvetica Neue"/>
                <a:sym typeface="Helvetica Neue"/>
              </a:rPr>
              <a:t>like the letter "S",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a:solidFill>
                  <a:srgbClr val="000000"/>
                </a:solidFill>
                <a:latin typeface="Helvetica Neue"/>
                <a:ea typeface="Helvetica Neue"/>
                <a:cs typeface="Helvetica Neue"/>
                <a:sym typeface="Helvetica Neue"/>
              </a:rPr>
              <a:t>or the Greek ς (sigma).</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Shape 931"/>
          <p:cNvPicPr preferRelativeResize="0"/>
          <p:nvPr/>
        </p:nvPicPr>
        <p:blipFill rotWithShape="1">
          <a:blip r:embed="rId3">
            <a:alphaModFix/>
          </a:blip>
          <a:srcRect/>
          <a:stretch/>
        </p:blipFill>
        <p:spPr>
          <a:xfrm>
            <a:off x="14938925" y="357175"/>
            <a:ext cx="9228300" cy="6277500"/>
          </a:xfrm>
          <a:prstGeom prst="rect">
            <a:avLst/>
          </a:prstGeom>
          <a:noFill/>
          <a:ln w="9525" cap="flat" cmpd="sng">
            <a:solidFill>
              <a:srgbClr val="4A86E8"/>
            </a:solidFill>
            <a:prstDash val="solid"/>
            <a:round/>
            <a:headEnd type="none" w="med" len="med"/>
            <a:tailEnd type="none" w="med" len="med"/>
          </a:ln>
        </p:spPr>
      </p:pic>
      <p:sp>
        <p:nvSpPr>
          <p:cNvPr id="932" name="Shape 932"/>
          <p:cNvSpPr txBox="1">
            <a:spLocks noGrp="1"/>
          </p:cNvSpPr>
          <p:nvPr>
            <p:ph type="title"/>
          </p:nvPr>
        </p:nvSpPr>
        <p:spPr>
          <a:xfrm>
            <a:off x="-21829" y="357175"/>
            <a:ext cx="144714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Logistic Regression </a:t>
            </a:r>
          </a:p>
        </p:txBody>
      </p:sp>
      <p:pic>
        <p:nvPicPr>
          <p:cNvPr id="933" name="Shape 933"/>
          <p:cNvPicPr preferRelativeResize="0"/>
          <p:nvPr/>
        </p:nvPicPr>
        <p:blipFill rotWithShape="1">
          <a:blip r:embed="rId4">
            <a:alphaModFix/>
          </a:blip>
          <a:srcRect/>
          <a:stretch/>
        </p:blipFill>
        <p:spPr>
          <a:xfrm>
            <a:off x="1931372" y="8928932"/>
            <a:ext cx="7054500" cy="1375200"/>
          </a:xfrm>
          <a:prstGeom prst="rect">
            <a:avLst/>
          </a:prstGeom>
          <a:noFill/>
          <a:ln>
            <a:noFill/>
          </a:ln>
        </p:spPr>
      </p:pic>
      <p:pic>
        <p:nvPicPr>
          <p:cNvPr id="934" name="Shape 934"/>
          <p:cNvPicPr preferRelativeResize="0"/>
          <p:nvPr/>
        </p:nvPicPr>
        <p:blipFill>
          <a:blip r:embed="rId5">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6">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7" name="Shape 937"/>
          <p:cNvSpPr txBox="1"/>
          <p:nvPr/>
        </p:nvSpPr>
        <p:spPr>
          <a:xfrm>
            <a:off x="8135000" y="8162525"/>
            <a:ext cx="2685300" cy="477300"/>
          </a:xfrm>
          <a:prstGeom prst="rect">
            <a:avLst/>
          </a:prstGeom>
          <a:noFill/>
          <a:ln>
            <a:noFill/>
          </a:ln>
        </p:spPr>
        <p:txBody>
          <a:bodyPr wrap="square" lIns="91425" tIns="91425" rIns="91425" bIns="91425" anchor="t" anchorCtr="0">
            <a:noAutofit/>
          </a:bodyPr>
          <a:lstStyle/>
          <a:p>
            <a:pPr lvl="0">
              <a:spcBef>
                <a:spcPts val="0"/>
              </a:spcBef>
              <a:buNone/>
            </a:pPr>
            <a:r>
              <a:rPr lang="en-US" sz="2400">
                <a:solidFill>
                  <a:srgbClr val="0000FF"/>
                </a:solidFill>
              </a:rPr>
              <a:t>Case for y=1</a:t>
            </a:r>
          </a:p>
        </p:txBody>
      </p:sp>
      <p:sp>
        <p:nvSpPr>
          <p:cNvPr id="938" name="Shape 938"/>
          <p:cNvSpPr/>
          <p:nvPr/>
        </p:nvSpPr>
        <p:spPr>
          <a:xfrm>
            <a:off x="11610275" y="6984125"/>
            <a:ext cx="6324000" cy="1178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p>
        </p:txBody>
      </p:sp>
      <p:sp>
        <p:nvSpPr>
          <p:cNvPr id="939" name="Shape 939"/>
          <p:cNvSpPr txBox="1"/>
          <p:nvPr/>
        </p:nvSpPr>
        <p:spPr>
          <a:xfrm>
            <a:off x="13735175" y="8184725"/>
            <a:ext cx="2685300" cy="477300"/>
          </a:xfrm>
          <a:prstGeom prst="rect">
            <a:avLst/>
          </a:prstGeom>
          <a:noFill/>
          <a:ln>
            <a:noFill/>
          </a:ln>
        </p:spPr>
        <p:txBody>
          <a:bodyPr wrap="square" lIns="91425" tIns="91425" rIns="91425" bIns="91425" anchor="t" anchorCtr="0">
            <a:noAutofit/>
          </a:bodyPr>
          <a:lstStyle/>
          <a:p>
            <a:pPr lvl="0" rtl="0">
              <a:spcBef>
                <a:spcPts val="0"/>
              </a:spcBef>
              <a:buNone/>
            </a:pPr>
            <a:r>
              <a:rPr lang="en-US" sz="2400">
                <a:solidFill>
                  <a:srgbClr val="FF0000"/>
                </a:solidFill>
              </a:rPr>
              <a:t>Case for y=0</a:t>
            </a:r>
          </a:p>
        </p:txBody>
      </p:sp>
      <p:pic>
        <p:nvPicPr>
          <p:cNvPr id="940" name="Shape 940"/>
          <p:cNvPicPr preferRelativeResize="0"/>
          <p:nvPr/>
        </p:nvPicPr>
        <p:blipFill>
          <a:blip r:embed="rId7">
            <a:alphaModFix/>
          </a:blip>
          <a:stretch>
            <a:fillRect/>
          </a:stretch>
        </p:blipFill>
        <p:spPr>
          <a:xfrm>
            <a:off x="13634076" y="8639825"/>
            <a:ext cx="10615947" cy="503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3405154" y="422342"/>
            <a:ext cx="18120900" cy="2690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Logistic Classification in TF</a:t>
            </a:r>
          </a:p>
        </p:txBody>
      </p:sp>
      <p:sp>
        <p:nvSpPr>
          <p:cNvPr id="946" name="Shape 946"/>
          <p:cNvSpPr txBox="1"/>
          <p:nvPr/>
        </p:nvSpPr>
        <p:spPr>
          <a:xfrm>
            <a:off x="3437800" y="4370663"/>
            <a:ext cx="120915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5000" dirty="0">
                <a:solidFill>
                  <a:schemeClr val="dk1"/>
                </a:solidFill>
                <a:latin typeface="Consolas"/>
                <a:ea typeface="Consolas"/>
                <a:cs typeface="Consolas"/>
                <a:sym typeface="Consolas"/>
              </a:rPr>
              <a:t>hypothesis = </a:t>
            </a:r>
            <a:r>
              <a:rPr lang="en-US" sz="5000" dirty="0" err="1">
                <a:solidFill>
                  <a:schemeClr val="dk1"/>
                </a:solidFill>
                <a:latin typeface="Consolas"/>
                <a:ea typeface="Consolas"/>
                <a:cs typeface="Consolas"/>
                <a:sym typeface="Consolas"/>
              </a:rPr>
              <a:t>tf.sigmoid</a:t>
            </a:r>
            <a:r>
              <a:rPr lang="en-US" sz="5000" dirty="0">
                <a:solidFill>
                  <a:schemeClr val="dk1"/>
                </a:solidFill>
                <a:latin typeface="Consolas"/>
                <a:ea typeface="Consolas"/>
                <a:cs typeface="Consolas"/>
                <a:sym typeface="Consolas"/>
              </a:rPr>
              <a:t>(</a:t>
            </a:r>
            <a:r>
              <a:rPr lang="en-US" sz="5000" dirty="0" err="1">
                <a:solidFill>
                  <a:schemeClr val="dk1"/>
                </a:solidFill>
                <a:latin typeface="Consolas"/>
                <a:ea typeface="Consolas"/>
                <a:cs typeface="Consolas"/>
                <a:sym typeface="Consolas"/>
              </a:rPr>
              <a:t>tf.matmul</a:t>
            </a:r>
            <a:r>
              <a:rPr lang="en-US" sz="5000" dirty="0">
                <a:solidFill>
                  <a:schemeClr val="dk1"/>
                </a:solidFill>
                <a:latin typeface="Consolas"/>
                <a:ea typeface="Consolas"/>
                <a:cs typeface="Consolas"/>
                <a:sym typeface="Consolas"/>
              </a:rPr>
              <a:t>(X, W) + b)</a:t>
            </a: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4800" i="1" dirty="0">
                <a:solidFill>
                  <a:srgbClr val="808080"/>
                </a:solidFill>
                <a:latin typeface="Consolas"/>
                <a:ea typeface="Consolas"/>
                <a:cs typeface="Consolas"/>
                <a:sym typeface="Consolas"/>
              </a:rPr>
              <a:t># cost/loss function</a:t>
            </a:r>
          </a:p>
          <a:p>
            <a:pPr lvl="0" rtl="0">
              <a:spcBef>
                <a:spcPts val="0"/>
              </a:spcBef>
              <a:buNone/>
            </a:pPr>
            <a:r>
              <a:rPr lang="en-US" sz="4800" dirty="0">
                <a:solidFill>
                  <a:schemeClr val="dk1"/>
                </a:solidFill>
                <a:latin typeface="Consolas"/>
                <a:ea typeface="Consolas"/>
                <a:cs typeface="Consolas"/>
                <a:sym typeface="Consolas"/>
              </a:rPr>
              <a:t>cost = -</a:t>
            </a:r>
            <a:r>
              <a:rPr lang="en-US" sz="4800" dirty="0" err="1">
                <a:solidFill>
                  <a:schemeClr val="dk1"/>
                </a:solidFill>
                <a:latin typeface="Consolas"/>
                <a:ea typeface="Consolas"/>
                <a:cs typeface="Consolas"/>
                <a:sym typeface="Consolas"/>
              </a:rPr>
              <a:t>tf.reduce_mean</a:t>
            </a:r>
            <a:r>
              <a:rPr lang="en-US" sz="4800" dirty="0">
                <a:solidFill>
                  <a:schemeClr val="dk1"/>
                </a:solidFill>
                <a:latin typeface="Consolas"/>
                <a:ea typeface="Consolas"/>
                <a:cs typeface="Consolas"/>
                <a:sym typeface="Consolas"/>
              </a:rPr>
              <a:t>(Y * tf.log(hypothesis) + (</a:t>
            </a:r>
            <a:r>
              <a:rPr lang="en-US" sz="4800" dirty="0">
                <a:solidFill>
                  <a:schemeClr val="hlink"/>
                </a:solidFill>
                <a:latin typeface="Consolas"/>
                <a:ea typeface="Consolas"/>
                <a:cs typeface="Consolas"/>
                <a:sym typeface="Consolas"/>
              </a:rPr>
              <a:t>1 </a:t>
            </a:r>
            <a:r>
              <a:rPr lang="en-US" sz="4800" dirty="0">
                <a:solidFill>
                  <a:schemeClr val="dk1"/>
                </a:solidFill>
                <a:latin typeface="Consolas"/>
                <a:ea typeface="Consolas"/>
                <a:cs typeface="Consolas"/>
                <a:sym typeface="Consolas"/>
              </a:rPr>
              <a:t>- Y) *</a:t>
            </a:r>
          </a:p>
          <a:p>
            <a:pPr lvl="0" rtl="0">
              <a:spcBef>
                <a:spcPts val="0"/>
              </a:spcBef>
              <a:buNone/>
            </a:pPr>
            <a:r>
              <a:rPr lang="en-US" sz="4800" dirty="0">
                <a:solidFill>
                  <a:schemeClr val="dk1"/>
                </a:solidFill>
                <a:latin typeface="Consolas"/>
                <a:ea typeface="Consolas"/>
                <a:cs typeface="Consolas"/>
                <a:sym typeface="Consolas"/>
              </a:rPr>
              <a:t>                      tf.log(</a:t>
            </a:r>
            <a:r>
              <a:rPr lang="en-US" sz="4800" dirty="0">
                <a:solidFill>
                  <a:schemeClr val="hlink"/>
                </a:solidFill>
                <a:latin typeface="Consolas"/>
                <a:ea typeface="Consolas"/>
                <a:cs typeface="Consolas"/>
                <a:sym typeface="Consolas"/>
              </a:rPr>
              <a:t>1 </a:t>
            </a:r>
            <a:r>
              <a:rPr lang="en-US" sz="4800" dirty="0">
                <a:solidFill>
                  <a:schemeClr val="dk1"/>
                </a:solidFill>
                <a:latin typeface="Consolas"/>
                <a:ea typeface="Consolas"/>
                <a:cs typeface="Consolas"/>
                <a:sym typeface="Consolas"/>
              </a:rPr>
              <a:t>- hypothesis))</a:t>
            </a: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Data</a:t>
            </a:r>
          </a:p>
        </p:txBody>
      </p:sp>
      <p:sp>
        <p:nvSpPr>
          <p:cNvPr id="955" name="Shape 955"/>
          <p:cNvSpPr txBox="1"/>
          <p:nvPr/>
        </p:nvSpPr>
        <p:spPr>
          <a:xfrm>
            <a:off x="3232800" y="4050400"/>
            <a:ext cx="17918400" cy="5615100"/>
          </a:xfrm>
          <a:prstGeom prst="rect">
            <a:avLst/>
          </a:prstGeom>
          <a:noFill/>
          <a:ln>
            <a:noFill/>
          </a:ln>
        </p:spPr>
        <p:txBody>
          <a:bodyPr wrap="square" lIns="243800" tIns="243800" rIns="243800" bIns="243800" anchor="ctr" anchorCtr="0">
            <a:noAutofit/>
          </a:bodyPr>
          <a:lstStyle/>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4</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5</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6</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endParaRPr sz="4000">
              <a:solidFill>
                <a:schemeClr val="dk1"/>
              </a:solidFill>
              <a:highlight>
                <a:srgbClr val="FFFFFF"/>
              </a:highlight>
              <a:latin typeface="Consolas"/>
              <a:ea typeface="Consolas"/>
              <a:cs typeface="Consolas"/>
              <a:sym typeface="Consolas"/>
            </a:endParaRPr>
          </a:p>
          <a:p>
            <a:pPr lvl="0" rtl="0">
              <a:spcBef>
                <a:spcPts val="0"/>
              </a:spcBef>
              <a:buNone/>
            </a:pPr>
            <a:r>
              <a:rPr lang="en-US" sz="4000" i="1">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4000">
                <a:solidFill>
                  <a:schemeClr val="dk1"/>
                </a:solidFill>
                <a:highlight>
                  <a:srgbClr val="FFFFFF"/>
                </a:highlight>
                <a:latin typeface="Consolas"/>
                <a:ea typeface="Consolas"/>
                <a:cs typeface="Consolas"/>
                <a:sym typeface="Consolas"/>
              </a:rPr>
              <a:t>X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p:txBody>
      </p:sp>
      <p:sp>
        <p:nvSpPr>
          <p:cNvPr id="956" name="Shape 956"/>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wrap="square" lIns="91400" tIns="91400" rIns="91400" bIns="91400" anchor="ctr" anchorCtr="0">
            <a:noAutofit/>
          </a:bodyPr>
          <a:lstStyle/>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X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lang="en-US" sz="4000" b="1">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2</a:t>
            </a:r>
            <a:r>
              <a:rPr lang="en-US" sz="4000">
                <a:solidFill>
                  <a:schemeClr val="dk1"/>
                </a:solidFill>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latin typeface="Consolas"/>
                <a:ea typeface="Consolas"/>
                <a:cs typeface="Consolas"/>
                <a:sym typeface="Consolas"/>
              </a:rPr>
              <a:t>Y = tf.placeholder(tf.float32, </a:t>
            </a:r>
            <a:r>
              <a:rPr lang="en-US" sz="4000">
                <a:solidFill>
                  <a:srgbClr val="660099"/>
                </a:solidFill>
                <a:latin typeface="Consolas"/>
                <a:ea typeface="Consolas"/>
                <a:cs typeface="Consolas"/>
                <a:sym typeface="Consolas"/>
              </a:rPr>
              <a:t>shape</a:t>
            </a:r>
            <a:r>
              <a:rPr lang="en-US" sz="4000">
                <a:solidFill>
                  <a:schemeClr val="dk1"/>
                </a:solidFill>
                <a:latin typeface="Consolas"/>
                <a:ea typeface="Consolas"/>
                <a:cs typeface="Consolas"/>
                <a:sym typeface="Consolas"/>
              </a:rPr>
              <a:t>=[</a:t>
            </a:r>
            <a:r>
              <a:rPr lang="en-US" sz="4000" b="1">
                <a:solidFill>
                  <a:srgbClr val="000080"/>
                </a:solidFill>
                <a:latin typeface="Consolas"/>
                <a:ea typeface="Consolas"/>
                <a:cs typeface="Consolas"/>
                <a:sym typeface="Consolas"/>
              </a:rPr>
              <a:t>None</a:t>
            </a:r>
            <a:r>
              <a:rPr lang="en-US" sz="4000">
                <a:solidFill>
                  <a:schemeClr val="dk1"/>
                </a:solidFill>
                <a:latin typeface="Consolas"/>
                <a:ea typeface="Consolas"/>
                <a:cs typeface="Consolas"/>
                <a:sym typeface="Consolas"/>
              </a:rPr>
              <a:t>, </a:t>
            </a:r>
            <a:r>
              <a:rPr lang="en-US" sz="4000">
                <a:solidFill>
                  <a:schemeClr val="hlink"/>
                </a:solidFill>
                <a:latin typeface="Consolas"/>
                <a:ea typeface="Consolas"/>
                <a:cs typeface="Consolas"/>
                <a:sym typeface="Consolas"/>
              </a:rPr>
              <a:t>1</a:t>
            </a:r>
            <a:r>
              <a:rPr lang="en-US" sz="4000">
                <a:solidFill>
                  <a:schemeClr val="dk1"/>
                </a:solidFill>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Hypothesis using sigmoid: tf.div(1., 1. + tf.exp(tf.matmul(X, W) + b))</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cost/loss function</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cost = -tf.reduce_mean(Y * tf.log(hypothesis) + (</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Y) *</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tf.log(</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hypothesis))</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train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endParaRPr sz="370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Accuracy computation</a:t>
            </a:r>
          </a:p>
          <a:p>
            <a:pPr lvl="0" rtl="0">
              <a:spcBef>
                <a:spcPts val="0"/>
              </a:spcBef>
              <a:buClr>
                <a:schemeClr val="dk1"/>
              </a:buClr>
              <a:buSzPct val="78378"/>
              <a:buFont typeface="Arial"/>
              <a:buNone/>
            </a:pPr>
            <a:r>
              <a:rPr lang="en-US" sz="3700" i="1">
                <a:solidFill>
                  <a:srgbClr val="808080"/>
                </a:solidFill>
                <a:highlight>
                  <a:srgbClr val="FFFFFF"/>
                </a:highlight>
                <a:latin typeface="Consolas"/>
                <a:ea typeface="Consolas"/>
                <a:cs typeface="Consolas"/>
                <a:sym typeface="Consolas"/>
              </a:rPr>
              <a:t># True if hypothesis&gt;0.5 else False</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predicted = tf.cast(hypothesis &gt; </a:t>
            </a:r>
            <a:r>
              <a:rPr lang="en-US" sz="3700">
                <a:solidFill>
                  <a:srgbClr val="0000FF"/>
                </a:solidFill>
                <a:highlight>
                  <a:srgbClr val="FFFFFF"/>
                </a:highlight>
                <a:latin typeface="Consolas"/>
                <a:ea typeface="Consolas"/>
                <a:cs typeface="Consolas"/>
                <a:sym typeface="Consolas"/>
              </a:rPr>
              <a:t>0.5</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accuracy = tf.reduce_mean(tf.cast(tf.equal(predicted, Y),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p>
          <a:p>
            <a:pPr lvl="0" rtl="0">
              <a:spcBef>
                <a:spcPts val="0"/>
              </a:spcBef>
              <a:buNone/>
            </a:pPr>
            <a:endParaRPr sz="3700" b="1">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6"/>
              </a:rPr>
              <a:t>https://github.com/hunkim/DeepLearningZeroToAll/blob/master/lab-05-1-logistic_regression.py</a:t>
            </a:r>
            <a:r>
              <a:rPr lang="en-US" sz="2900"/>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Shape 970"/>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Train the model</a:t>
            </a:r>
          </a:p>
        </p:txBody>
      </p:sp>
      <p:sp>
        <p:nvSpPr>
          <p:cNvPr id="971" name="Shape 971"/>
          <p:cNvSpPr txBox="1"/>
          <p:nvPr/>
        </p:nvSpPr>
        <p:spPr>
          <a:xfrm>
            <a:off x="520533" y="3351867"/>
            <a:ext cx="23276100" cy="88401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72500"/>
              <a:buFont typeface="Arial"/>
              <a:buNone/>
            </a:pPr>
            <a:r>
              <a:rPr lang="en-US" sz="4000" b="1">
                <a:solidFill>
                  <a:srgbClr val="000080"/>
                </a:solidFill>
                <a:highlight>
                  <a:srgbClr val="FFFFFF"/>
                </a:highlight>
                <a:latin typeface="Consolas"/>
                <a:ea typeface="Consolas"/>
                <a:cs typeface="Consolas"/>
                <a:sym typeface="Consolas"/>
              </a:rPr>
              <a:t>with </a:t>
            </a:r>
            <a:r>
              <a:rPr lang="en-US" sz="4000">
                <a:solidFill>
                  <a:schemeClr val="dk1"/>
                </a:solidFill>
                <a:highlight>
                  <a:srgbClr val="FFFFFF"/>
                </a:highlight>
                <a:latin typeface="Consolas"/>
                <a:ea typeface="Consolas"/>
                <a:cs typeface="Consolas"/>
                <a:sym typeface="Consolas"/>
              </a:rPr>
              <a:t>tf.Session() </a:t>
            </a:r>
            <a:r>
              <a:rPr lang="en-US" sz="4000" b="1">
                <a:solidFill>
                  <a:srgbClr val="000080"/>
                </a:solidFill>
                <a:highlight>
                  <a:srgbClr val="FFFFFF"/>
                </a:highlight>
                <a:latin typeface="Consolas"/>
                <a:ea typeface="Consolas"/>
                <a:cs typeface="Consolas"/>
                <a:sym typeface="Consolas"/>
              </a:rPr>
              <a:t>as </a:t>
            </a:r>
            <a:r>
              <a:rPr lang="en-US" sz="4000">
                <a:solidFill>
                  <a:schemeClr val="dk1"/>
                </a:solidFill>
                <a:highlight>
                  <a:srgbClr val="FFFFFF"/>
                </a:highlight>
                <a:latin typeface="Consolas"/>
                <a:ea typeface="Consolas"/>
                <a:cs typeface="Consolas"/>
                <a:sym typeface="Consolas"/>
              </a:rPr>
              <a:t>sess: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i="1">
                <a:solidFill>
                  <a:srgbClr val="808080"/>
                </a:solidFill>
                <a:highlight>
                  <a:srgbClr val="FFFFFF"/>
                </a:highlight>
                <a:latin typeface="Consolas"/>
                <a:ea typeface="Consolas"/>
                <a:cs typeface="Consolas"/>
                <a:sym typeface="Consolas"/>
              </a:rPr>
              <a:t># Initialize TensorFlow variables</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sess.run(tf.global_variables_initializer())</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b="1">
                <a:solidFill>
                  <a:srgbClr val="000080"/>
                </a:solidFill>
                <a:highlight>
                  <a:srgbClr val="FFFFFF"/>
                </a:highlight>
                <a:latin typeface="Consolas"/>
                <a:ea typeface="Consolas"/>
                <a:cs typeface="Consolas"/>
                <a:sym typeface="Consolas"/>
              </a:rPr>
              <a:t>for </a:t>
            </a:r>
            <a:r>
              <a:rPr lang="en-US" sz="4000">
                <a:solidFill>
                  <a:schemeClr val="dk1"/>
                </a:solidFill>
                <a:highlight>
                  <a:srgbClr val="FFFFFF"/>
                </a:highlight>
                <a:latin typeface="Consolas"/>
                <a:ea typeface="Consolas"/>
                <a:cs typeface="Consolas"/>
                <a:sym typeface="Consolas"/>
              </a:rPr>
              <a:t>step </a:t>
            </a:r>
            <a:r>
              <a:rPr lang="en-US" sz="4000" b="1">
                <a:solidFill>
                  <a:srgbClr val="000080"/>
                </a:solidFill>
                <a:highlight>
                  <a:srgbClr val="FFFFFF"/>
                </a:highlight>
                <a:latin typeface="Consolas"/>
                <a:ea typeface="Consolas"/>
                <a:cs typeface="Consolas"/>
                <a:sym typeface="Consolas"/>
              </a:rPr>
              <a:t>in </a:t>
            </a:r>
            <a:r>
              <a:rPr lang="en-US" sz="4000">
                <a:solidFill>
                  <a:srgbClr val="000080"/>
                </a:solidFill>
                <a:highlight>
                  <a:srgbClr val="FFFFFF"/>
                </a:highlight>
                <a:latin typeface="Consolas"/>
                <a:ea typeface="Consolas"/>
                <a:cs typeface="Consolas"/>
                <a:sym typeface="Consolas"/>
              </a:rPr>
              <a:t>range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10001</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cost_val, _ = sess.run([cost, train],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b="1">
                <a:solidFill>
                  <a:srgbClr val="000080"/>
                </a:solidFill>
                <a:highlight>
                  <a:srgbClr val="FFFFFF"/>
                </a:highlight>
                <a:latin typeface="Consolas"/>
                <a:ea typeface="Consolas"/>
                <a:cs typeface="Consolas"/>
                <a:sym typeface="Consolas"/>
              </a:rPr>
              <a:t>if </a:t>
            </a:r>
            <a:r>
              <a:rPr lang="en-US" sz="4000">
                <a:solidFill>
                  <a:schemeClr val="dk1"/>
                </a:solidFill>
                <a:highlight>
                  <a:srgbClr val="FFFFFF"/>
                </a:highlight>
                <a:latin typeface="Consolas"/>
                <a:ea typeface="Consolas"/>
                <a:cs typeface="Consolas"/>
                <a:sym typeface="Consolas"/>
              </a:rPr>
              <a:t>step % </a:t>
            </a:r>
            <a:r>
              <a:rPr lang="en-US" sz="4000">
                <a:solidFill>
                  <a:srgbClr val="0000FF"/>
                </a:solidFill>
                <a:highlight>
                  <a:srgbClr val="FFFFFF"/>
                </a:highlight>
                <a:latin typeface="Consolas"/>
                <a:ea typeface="Consolas"/>
                <a:cs typeface="Consolas"/>
                <a:sym typeface="Consolas"/>
              </a:rPr>
              <a:t>200 </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(step, cost_val)</a:t>
            </a:r>
          </a:p>
          <a:p>
            <a:pPr lvl="0" rtl="0">
              <a:spcBef>
                <a:spcPts val="0"/>
              </a:spcBef>
              <a:buNone/>
            </a:pPr>
            <a:endParaRPr sz="4000">
              <a:solidFill>
                <a:schemeClr val="dk1"/>
              </a:solidFill>
              <a:highlight>
                <a:srgbClr val="FFFFFF"/>
              </a:highlight>
              <a:latin typeface="Consolas"/>
              <a:ea typeface="Consolas"/>
              <a:cs typeface="Consolas"/>
              <a:sym typeface="Consolas"/>
            </a:endParaRP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i="1">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h, c, a = sess.run([hypothesis, predicted, accuracy],</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p>
          <a:p>
            <a:pPr lvl="0" rtl="0">
              <a:spcBef>
                <a:spcPts val="0"/>
              </a:spcBef>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t>
            </a:r>
            <a:r>
              <a:rPr lang="en-US" sz="4000" b="1">
                <a:solidFill>
                  <a:srgbClr val="008080"/>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a:t>
            </a:r>
            <a:r>
              <a:rPr lang="en-US" sz="4000" b="1">
                <a:solidFill>
                  <a:srgbClr val="008080"/>
                </a:solidFill>
                <a:highlight>
                  <a:srgbClr val="FFFFFF"/>
                </a:highlight>
                <a:latin typeface="Consolas"/>
                <a:ea typeface="Consolas"/>
                <a:cs typeface="Consolas"/>
                <a:sym typeface="Consolas"/>
              </a:rPr>
              <a:t>Hypothesis: "</a:t>
            </a:r>
            <a:r>
              <a:rPr lang="en-US" sz="4000">
                <a:solidFill>
                  <a:schemeClr val="dk1"/>
                </a:solidFill>
                <a:highlight>
                  <a:srgbClr val="FFFFFF"/>
                </a:highlight>
                <a:latin typeface="Consolas"/>
                <a:ea typeface="Consolas"/>
                <a:cs typeface="Consolas"/>
                <a:sym typeface="Consolas"/>
              </a:rPr>
              <a:t>, h, </a:t>
            </a:r>
            <a:r>
              <a:rPr lang="en-US" sz="4000" b="1">
                <a:solidFill>
                  <a:srgbClr val="008080"/>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a:t>
            </a:r>
            <a:r>
              <a:rPr lang="en-US" sz="4000" b="1">
                <a:solidFill>
                  <a:srgbClr val="008080"/>
                </a:solidFill>
                <a:highlight>
                  <a:srgbClr val="FFFFFF"/>
                </a:highlight>
                <a:latin typeface="Consolas"/>
                <a:ea typeface="Consolas"/>
                <a:cs typeface="Consolas"/>
                <a:sym typeface="Consolas"/>
              </a:rPr>
              <a:t>Correct (Y): "</a:t>
            </a:r>
            <a:r>
              <a:rPr lang="en-US" sz="4000">
                <a:solidFill>
                  <a:schemeClr val="dk1"/>
                </a:solidFill>
                <a:highlight>
                  <a:srgbClr val="FFFFFF"/>
                </a:highlight>
                <a:latin typeface="Consolas"/>
                <a:ea typeface="Consolas"/>
                <a:cs typeface="Consolas"/>
                <a:sym typeface="Consolas"/>
              </a:rPr>
              <a:t>, c, </a:t>
            </a:r>
            <a:r>
              <a:rPr lang="en-US" sz="4000" b="1">
                <a:solidFill>
                  <a:srgbClr val="008080"/>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\n</a:t>
            </a:r>
            <a:r>
              <a:rPr lang="en-US" sz="4000" b="1">
                <a:solidFill>
                  <a:srgbClr val="008080"/>
                </a:solidFill>
                <a:highlight>
                  <a:srgbClr val="FFFFFF"/>
                </a:highlight>
                <a:latin typeface="Consolas"/>
                <a:ea typeface="Consolas"/>
                <a:cs typeface="Consolas"/>
                <a:sym typeface="Consolas"/>
              </a:rPr>
              <a:t>Accuracy: "</a:t>
            </a:r>
            <a:r>
              <a:rPr lang="en-US" sz="4000">
                <a:solidFill>
                  <a:schemeClr val="dk1"/>
                </a:solidFill>
                <a:highlight>
                  <a:srgbClr val="FFFFFF"/>
                </a:highlight>
                <a:latin typeface="Consolas"/>
                <a:ea typeface="Consolas"/>
                <a:cs typeface="Consolas"/>
                <a:sym typeface="Consolas"/>
              </a:rPr>
              <a:t>, a)</a:t>
            </a:r>
          </a:p>
        </p:txBody>
      </p:sp>
      <p:sp>
        <p:nvSpPr>
          <p:cNvPr id="972" name="Shape 972"/>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wrap="square" lIns="243800" tIns="243800" rIns="243800" bIns="243800" anchor="ctr" anchorCtr="0">
            <a:noAutofit/>
          </a:bodyPr>
          <a:lstStyle/>
          <a:p>
            <a:pPr lvl="0" rtl="0">
              <a:spcBef>
                <a:spcPts val="0"/>
              </a:spcBef>
              <a:buNone/>
            </a:pPr>
            <a:r>
              <a:rPr lang="en-US" sz="2700" dirty="0" err="1">
                <a:solidFill>
                  <a:schemeClr val="dk1"/>
                </a:solidFill>
                <a:highlight>
                  <a:srgbClr val="FFFFFF"/>
                </a:highlight>
                <a:latin typeface="Consolas"/>
                <a:ea typeface="Consolas"/>
                <a:cs typeface="Consolas"/>
                <a:sym typeface="Consolas"/>
              </a:rPr>
              <a:t>x_data</a:t>
            </a:r>
            <a:r>
              <a:rPr lang="en-US" sz="2700" dirty="0">
                <a:solidFill>
                  <a:schemeClr val="dk1"/>
                </a:solidFill>
                <a:highlight>
                  <a:srgbClr val="FFFFFF"/>
                </a:highlight>
                <a:latin typeface="Consolas"/>
                <a:ea typeface="Consolas"/>
                <a:cs typeface="Consolas"/>
                <a:sym typeface="Consolas"/>
              </a:rPr>
              <a:t> =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4</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5</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6</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p>
          <a:p>
            <a:pPr lvl="0" rtl="0">
              <a:spcBef>
                <a:spcPts val="0"/>
              </a:spcBef>
              <a:buNone/>
            </a:pPr>
            <a:r>
              <a:rPr lang="en-US" sz="2700" dirty="0" err="1">
                <a:solidFill>
                  <a:schemeClr val="dk1"/>
                </a:solidFill>
                <a:highlight>
                  <a:srgbClr val="FFFFFF"/>
                </a:highlight>
                <a:latin typeface="Consolas"/>
                <a:ea typeface="Consolas"/>
                <a:cs typeface="Consolas"/>
                <a:sym typeface="Consolas"/>
              </a:rPr>
              <a:t>y_data</a:t>
            </a:r>
            <a:r>
              <a:rPr lang="en-US" sz="2700" dirty="0">
                <a:solidFill>
                  <a:schemeClr val="dk1"/>
                </a:solidFill>
                <a:highlight>
                  <a:srgbClr val="FFFFFF"/>
                </a:highlight>
                <a:latin typeface="Consolas"/>
                <a:ea typeface="Consolas"/>
                <a:cs typeface="Consolas"/>
                <a:sym typeface="Consolas"/>
              </a:rPr>
              <a:t> =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700" dirty="0">
                <a:solidFill>
                  <a:schemeClr val="dk1"/>
                </a:solidFill>
                <a:highlight>
                  <a:srgbClr val="FFFFFF"/>
                </a:highlight>
                <a:latin typeface="Consolas"/>
                <a:ea typeface="Consolas"/>
                <a:cs typeface="Consolas"/>
                <a:sym typeface="Consolas"/>
              </a:rPr>
              <a:t>X = </a:t>
            </a:r>
            <a:r>
              <a:rPr lang="en-US" sz="2700" dirty="0" err="1">
                <a:solidFill>
                  <a:schemeClr val="dk1"/>
                </a:solidFill>
                <a:highlight>
                  <a:srgbClr val="FFFFFF"/>
                </a:highlight>
                <a:latin typeface="Consolas"/>
                <a:ea typeface="Consolas"/>
                <a:cs typeface="Consolas"/>
                <a:sym typeface="Consolas"/>
              </a:rPr>
              <a:t>tf.placeholder</a:t>
            </a:r>
            <a:r>
              <a:rPr lang="en-US" sz="2700" dirty="0">
                <a:solidFill>
                  <a:schemeClr val="dk1"/>
                </a:solidFill>
                <a:highlight>
                  <a:srgbClr val="FFFFFF"/>
                </a:highlight>
                <a:latin typeface="Consolas"/>
                <a:ea typeface="Consolas"/>
                <a:cs typeface="Consolas"/>
                <a:sym typeface="Consolas"/>
              </a:rPr>
              <a:t>(tf.float32, </a:t>
            </a:r>
            <a:r>
              <a:rPr lang="en-US" sz="2700" dirty="0">
                <a:solidFill>
                  <a:srgbClr val="660099"/>
                </a:solidFill>
                <a:highlight>
                  <a:srgbClr val="FFFFFF"/>
                </a:highlight>
                <a:latin typeface="Consolas"/>
                <a:ea typeface="Consolas"/>
                <a:cs typeface="Consolas"/>
                <a:sym typeface="Consolas"/>
              </a:rPr>
              <a:t>shape</a:t>
            </a:r>
            <a:r>
              <a:rPr lang="en-US" sz="2700" dirty="0">
                <a:solidFill>
                  <a:schemeClr val="dk1"/>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None</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dirty="0">
                <a:solidFill>
                  <a:schemeClr val="dk1"/>
                </a:solidFill>
                <a:highlight>
                  <a:srgbClr val="FFFFFF"/>
                </a:highlight>
                <a:latin typeface="Consolas"/>
                <a:ea typeface="Consolas"/>
                <a:cs typeface="Consolas"/>
                <a:sym typeface="Consolas"/>
              </a:rPr>
              <a:t>Y = </a:t>
            </a:r>
            <a:r>
              <a:rPr lang="en-US" sz="2700" dirty="0" err="1">
                <a:solidFill>
                  <a:schemeClr val="dk1"/>
                </a:solidFill>
                <a:highlight>
                  <a:srgbClr val="FFFFFF"/>
                </a:highlight>
                <a:latin typeface="Consolas"/>
                <a:ea typeface="Consolas"/>
                <a:cs typeface="Consolas"/>
                <a:sym typeface="Consolas"/>
              </a:rPr>
              <a:t>tf.placeholder</a:t>
            </a:r>
            <a:r>
              <a:rPr lang="en-US" sz="2700" dirty="0">
                <a:solidFill>
                  <a:schemeClr val="dk1"/>
                </a:solidFill>
                <a:highlight>
                  <a:srgbClr val="FFFFFF"/>
                </a:highlight>
                <a:latin typeface="Consolas"/>
                <a:ea typeface="Consolas"/>
                <a:cs typeface="Consolas"/>
                <a:sym typeface="Consolas"/>
              </a:rPr>
              <a:t>(tf.float32, </a:t>
            </a:r>
            <a:r>
              <a:rPr lang="en-US" sz="2700" dirty="0">
                <a:solidFill>
                  <a:srgbClr val="660099"/>
                </a:solidFill>
                <a:highlight>
                  <a:srgbClr val="FFFFFF"/>
                </a:highlight>
                <a:latin typeface="Consolas"/>
                <a:ea typeface="Consolas"/>
                <a:cs typeface="Consolas"/>
                <a:sym typeface="Consolas"/>
              </a:rPr>
              <a:t>shape</a:t>
            </a:r>
            <a:r>
              <a:rPr lang="en-US" sz="2700" dirty="0">
                <a:solidFill>
                  <a:schemeClr val="dk1"/>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None</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endParaRPr sz="2700" dirty="0">
              <a:solidFill>
                <a:schemeClr val="dk1"/>
              </a:solidFill>
              <a:highlight>
                <a:srgbClr val="FFFFFF"/>
              </a:highlight>
              <a:latin typeface="Consolas"/>
              <a:ea typeface="Consolas"/>
              <a:cs typeface="Consolas"/>
              <a:sym typeface="Consolas"/>
            </a:endParaRPr>
          </a:p>
          <a:p>
            <a:pPr lvl="0" rtl="0">
              <a:spcBef>
                <a:spcPts val="0"/>
              </a:spcBef>
              <a:buNone/>
            </a:pPr>
            <a:r>
              <a:rPr lang="en-US" sz="2700" dirty="0">
                <a:solidFill>
                  <a:schemeClr val="dk1"/>
                </a:solidFill>
                <a:highlight>
                  <a:srgbClr val="FFFFFF"/>
                </a:highlight>
                <a:latin typeface="Consolas"/>
                <a:ea typeface="Consolas"/>
                <a:cs typeface="Consolas"/>
                <a:sym typeface="Consolas"/>
              </a:rPr>
              <a:t>W = </a:t>
            </a:r>
            <a:r>
              <a:rPr lang="en-US" sz="2700" dirty="0" err="1">
                <a:solidFill>
                  <a:schemeClr val="dk1"/>
                </a:solidFill>
                <a:highlight>
                  <a:srgbClr val="FFFFFF"/>
                </a:highlight>
                <a:latin typeface="Consolas"/>
                <a:ea typeface="Consolas"/>
                <a:cs typeface="Consolas"/>
                <a:sym typeface="Consolas"/>
              </a:rPr>
              <a:t>tf.Variable</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tf.random_normal</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660099"/>
                </a:solidFill>
                <a:highlight>
                  <a:srgbClr val="FFFFFF"/>
                </a:highlight>
                <a:latin typeface="Consolas"/>
                <a:ea typeface="Consolas"/>
                <a:cs typeface="Consolas"/>
                <a:sym typeface="Consolas"/>
              </a:rPr>
              <a:t>name</a:t>
            </a:r>
            <a:r>
              <a:rPr lang="en-US" sz="2700" dirty="0">
                <a:solidFill>
                  <a:schemeClr val="dk1"/>
                </a:solidFill>
                <a:highlight>
                  <a:srgbClr val="FFFFFF"/>
                </a:highlight>
                <a:latin typeface="Consolas"/>
                <a:ea typeface="Consolas"/>
                <a:cs typeface="Consolas"/>
                <a:sym typeface="Consolas"/>
              </a:rPr>
              <a:t>=</a:t>
            </a:r>
            <a:r>
              <a:rPr lang="en-US" sz="2700" b="1" dirty="0">
                <a:solidFill>
                  <a:srgbClr val="008080"/>
                </a:solidFill>
                <a:highlight>
                  <a:srgbClr val="FFFFFF"/>
                </a:highlight>
                <a:latin typeface="Consolas"/>
                <a:ea typeface="Consolas"/>
                <a:cs typeface="Consolas"/>
                <a:sym typeface="Consolas"/>
              </a:rPr>
              <a:t>'weight'</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dirty="0">
                <a:solidFill>
                  <a:schemeClr val="dk1"/>
                </a:solidFill>
                <a:highlight>
                  <a:srgbClr val="FFFFFF"/>
                </a:highlight>
                <a:latin typeface="Consolas"/>
                <a:ea typeface="Consolas"/>
                <a:cs typeface="Consolas"/>
                <a:sym typeface="Consolas"/>
              </a:rPr>
              <a:t>b = </a:t>
            </a:r>
            <a:r>
              <a:rPr lang="en-US" sz="2700" dirty="0" err="1">
                <a:solidFill>
                  <a:schemeClr val="dk1"/>
                </a:solidFill>
                <a:highlight>
                  <a:srgbClr val="FFFFFF"/>
                </a:highlight>
                <a:latin typeface="Consolas"/>
                <a:ea typeface="Consolas"/>
                <a:cs typeface="Consolas"/>
                <a:sym typeface="Consolas"/>
              </a:rPr>
              <a:t>tf.Variable</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tf.random_normal</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660099"/>
                </a:solidFill>
                <a:highlight>
                  <a:srgbClr val="FFFFFF"/>
                </a:highlight>
                <a:latin typeface="Consolas"/>
                <a:ea typeface="Consolas"/>
                <a:cs typeface="Consolas"/>
                <a:sym typeface="Consolas"/>
              </a:rPr>
              <a:t>name</a:t>
            </a:r>
            <a:r>
              <a:rPr lang="en-US" sz="2700" dirty="0">
                <a:solidFill>
                  <a:schemeClr val="dk1"/>
                </a:solidFill>
                <a:highlight>
                  <a:srgbClr val="FFFFFF"/>
                </a:highlight>
                <a:latin typeface="Consolas"/>
                <a:ea typeface="Consolas"/>
                <a:cs typeface="Consolas"/>
                <a:sym typeface="Consolas"/>
              </a:rPr>
              <a:t>=</a:t>
            </a:r>
            <a:r>
              <a:rPr lang="en-US" sz="2700" b="1" dirty="0">
                <a:solidFill>
                  <a:srgbClr val="008080"/>
                </a:solidFill>
                <a:highlight>
                  <a:srgbClr val="FFFFFF"/>
                </a:highlight>
                <a:latin typeface="Consolas"/>
                <a:ea typeface="Consolas"/>
                <a:cs typeface="Consolas"/>
                <a:sym typeface="Consolas"/>
              </a:rPr>
              <a:t>'bias'</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Hypothesis using sigmoid: </a:t>
            </a:r>
            <a:r>
              <a:rPr lang="en-US" sz="2700" i="1" dirty="0" err="1">
                <a:solidFill>
                  <a:srgbClr val="808080"/>
                </a:solidFill>
                <a:highlight>
                  <a:srgbClr val="FFFFFF"/>
                </a:highlight>
                <a:latin typeface="Consolas"/>
                <a:ea typeface="Consolas"/>
                <a:cs typeface="Consolas"/>
                <a:sym typeface="Consolas"/>
              </a:rPr>
              <a:t>tf.div</a:t>
            </a:r>
            <a:r>
              <a:rPr lang="en-US" sz="2700" i="1" dirty="0">
                <a:solidFill>
                  <a:srgbClr val="808080"/>
                </a:solidFill>
                <a:highlight>
                  <a:srgbClr val="FFFFFF"/>
                </a:highlight>
                <a:latin typeface="Consolas"/>
                <a:ea typeface="Consolas"/>
                <a:cs typeface="Consolas"/>
                <a:sym typeface="Consolas"/>
              </a:rPr>
              <a:t>(1., 1. + </a:t>
            </a:r>
            <a:r>
              <a:rPr lang="en-US" sz="2700" i="1" dirty="0" err="1">
                <a:solidFill>
                  <a:srgbClr val="808080"/>
                </a:solidFill>
                <a:highlight>
                  <a:srgbClr val="FFFFFF"/>
                </a:highlight>
                <a:latin typeface="Consolas"/>
                <a:ea typeface="Consolas"/>
                <a:cs typeface="Consolas"/>
                <a:sym typeface="Consolas"/>
              </a:rPr>
              <a:t>tf.exp</a:t>
            </a:r>
            <a:r>
              <a:rPr lang="en-US" sz="2700" i="1" dirty="0">
                <a:solidFill>
                  <a:srgbClr val="808080"/>
                </a:solidFill>
                <a:highlight>
                  <a:srgbClr val="FFFFFF"/>
                </a:highlight>
                <a:latin typeface="Consolas"/>
                <a:ea typeface="Consolas"/>
                <a:cs typeface="Consolas"/>
                <a:sym typeface="Consolas"/>
              </a:rPr>
              <a:t>(</a:t>
            </a:r>
            <a:r>
              <a:rPr lang="en-US" sz="2700" i="1" dirty="0" err="1">
                <a:solidFill>
                  <a:srgbClr val="808080"/>
                </a:solidFill>
                <a:highlight>
                  <a:srgbClr val="FFFFFF"/>
                </a:highlight>
                <a:latin typeface="Consolas"/>
                <a:ea typeface="Consolas"/>
                <a:cs typeface="Consolas"/>
                <a:sym typeface="Consolas"/>
              </a:rPr>
              <a:t>tf.matmul</a:t>
            </a:r>
            <a:r>
              <a:rPr lang="en-US" sz="2700" i="1" dirty="0">
                <a:solidFill>
                  <a:srgbClr val="808080"/>
                </a:solidFill>
                <a:highlight>
                  <a:srgbClr val="FFFFFF"/>
                </a:highlight>
                <a:latin typeface="Consolas"/>
                <a:ea typeface="Consolas"/>
                <a:cs typeface="Consolas"/>
                <a:sym typeface="Consolas"/>
              </a:rPr>
              <a:t>(X, W)))</a:t>
            </a:r>
          </a:p>
          <a:p>
            <a:pPr lvl="0" rtl="0">
              <a:spcBef>
                <a:spcPts val="0"/>
              </a:spcBef>
              <a:buNone/>
            </a:pPr>
            <a:r>
              <a:rPr lang="en-US" sz="2700" dirty="0">
                <a:solidFill>
                  <a:schemeClr val="dk1"/>
                </a:solidFill>
                <a:highlight>
                  <a:srgbClr val="FFFFFF"/>
                </a:highlight>
                <a:latin typeface="Consolas"/>
                <a:ea typeface="Consolas"/>
                <a:cs typeface="Consolas"/>
                <a:sym typeface="Consolas"/>
              </a:rPr>
              <a:t>hypothesis = </a:t>
            </a:r>
            <a:r>
              <a:rPr lang="en-US" sz="2700" dirty="0" err="1">
                <a:solidFill>
                  <a:schemeClr val="dk1"/>
                </a:solidFill>
                <a:highlight>
                  <a:srgbClr val="FFFFFF"/>
                </a:highlight>
                <a:latin typeface="Consolas"/>
                <a:ea typeface="Consolas"/>
                <a:cs typeface="Consolas"/>
                <a:sym typeface="Consolas"/>
              </a:rPr>
              <a:t>tf.sigmoid</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tf.matmul</a:t>
            </a:r>
            <a:r>
              <a:rPr lang="en-US" sz="2700" dirty="0">
                <a:solidFill>
                  <a:schemeClr val="dk1"/>
                </a:solidFill>
                <a:highlight>
                  <a:srgbClr val="FFFFFF"/>
                </a:highlight>
                <a:latin typeface="Consolas"/>
                <a:ea typeface="Consolas"/>
                <a:cs typeface="Consolas"/>
                <a:sym typeface="Consolas"/>
              </a:rPr>
              <a:t>(X, W) + b)</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700" dirty="0">
                <a:solidFill>
                  <a:schemeClr val="dk1"/>
                </a:solidFill>
                <a:highlight>
                  <a:srgbClr val="FFFFFF"/>
                </a:highlight>
                <a:latin typeface="Consolas"/>
                <a:ea typeface="Consolas"/>
                <a:cs typeface="Consolas"/>
                <a:sym typeface="Consolas"/>
              </a:rPr>
              <a:t>cost = -</a:t>
            </a:r>
            <a:r>
              <a:rPr lang="en-US" sz="2700" dirty="0" err="1">
                <a:solidFill>
                  <a:schemeClr val="dk1"/>
                </a:solidFill>
                <a:highlight>
                  <a:srgbClr val="FFFFFF"/>
                </a:highlight>
                <a:latin typeface="Consolas"/>
                <a:ea typeface="Consolas"/>
                <a:cs typeface="Consolas"/>
                <a:sym typeface="Consolas"/>
              </a:rPr>
              <a:t>tf.reduce_mean</a:t>
            </a:r>
            <a:r>
              <a:rPr lang="en-US" sz="2700" dirty="0">
                <a:solidFill>
                  <a:schemeClr val="dk1"/>
                </a:solidFill>
                <a:highlight>
                  <a:srgbClr val="FFFFFF"/>
                </a:highlight>
                <a:latin typeface="Consolas"/>
                <a:ea typeface="Consolas"/>
                <a:cs typeface="Consolas"/>
                <a:sym typeface="Consolas"/>
              </a:rPr>
              <a:t>(Y * tf.log(hypothesis) + (</a:t>
            </a:r>
            <a:r>
              <a:rPr lang="en-US" sz="2700" dirty="0">
                <a:solidFill>
                  <a:srgbClr val="0000FF"/>
                </a:solidFill>
                <a:highlight>
                  <a:srgbClr val="FFFFFF"/>
                </a:highlight>
                <a:latin typeface="Consolas"/>
                <a:ea typeface="Consolas"/>
                <a:cs typeface="Consolas"/>
                <a:sym typeface="Consolas"/>
              </a:rPr>
              <a:t>1 </a:t>
            </a:r>
            <a:r>
              <a:rPr lang="en-US" sz="2700" dirty="0">
                <a:solidFill>
                  <a:schemeClr val="dk1"/>
                </a:solidFill>
                <a:highlight>
                  <a:srgbClr val="FFFFFF"/>
                </a:highlight>
                <a:latin typeface="Consolas"/>
                <a:ea typeface="Consolas"/>
                <a:cs typeface="Consolas"/>
                <a:sym typeface="Consolas"/>
              </a:rPr>
              <a:t>- Y) * tf.log(</a:t>
            </a:r>
            <a:r>
              <a:rPr lang="en-US" sz="2700" dirty="0">
                <a:solidFill>
                  <a:srgbClr val="0000FF"/>
                </a:solidFill>
                <a:highlight>
                  <a:srgbClr val="FFFFFF"/>
                </a:highlight>
                <a:latin typeface="Consolas"/>
                <a:ea typeface="Consolas"/>
                <a:cs typeface="Consolas"/>
                <a:sym typeface="Consolas"/>
              </a:rPr>
              <a:t>1 </a:t>
            </a:r>
            <a:r>
              <a:rPr lang="en-US" sz="2700" dirty="0">
                <a:solidFill>
                  <a:schemeClr val="dk1"/>
                </a:solidFill>
                <a:highlight>
                  <a:srgbClr val="FFFFFF"/>
                </a:highlight>
                <a:latin typeface="Consolas"/>
                <a:ea typeface="Consolas"/>
                <a:cs typeface="Consolas"/>
                <a:sym typeface="Consolas"/>
              </a:rPr>
              <a:t>- hypothesis))</a:t>
            </a:r>
          </a:p>
          <a:p>
            <a:pPr lvl="0" rtl="0">
              <a:spcBef>
                <a:spcPts val="0"/>
              </a:spcBef>
              <a:buNone/>
            </a:pPr>
            <a:r>
              <a:rPr lang="en-US" sz="2700" dirty="0">
                <a:solidFill>
                  <a:schemeClr val="dk1"/>
                </a:solidFill>
                <a:highlight>
                  <a:srgbClr val="FFFFFF"/>
                </a:highlight>
                <a:latin typeface="Consolas"/>
                <a:ea typeface="Consolas"/>
                <a:cs typeface="Consolas"/>
                <a:sym typeface="Consolas"/>
              </a:rPr>
              <a:t>train = </a:t>
            </a:r>
            <a:r>
              <a:rPr lang="en-US" sz="2700" dirty="0" err="1">
                <a:solidFill>
                  <a:schemeClr val="dk1"/>
                </a:solidFill>
                <a:highlight>
                  <a:srgbClr val="FFFFFF"/>
                </a:highlight>
                <a:latin typeface="Consolas"/>
                <a:ea typeface="Consolas"/>
                <a:cs typeface="Consolas"/>
                <a:sym typeface="Consolas"/>
              </a:rPr>
              <a:t>tf.train.GradientDescentOptimizer</a:t>
            </a:r>
            <a:r>
              <a:rPr lang="en-US" sz="2700" dirty="0">
                <a:solidFill>
                  <a:schemeClr val="dk1"/>
                </a:solidFill>
                <a:highlight>
                  <a:srgbClr val="FFFFFF"/>
                </a:highlight>
                <a:latin typeface="Consolas"/>
                <a:ea typeface="Consolas"/>
                <a:cs typeface="Consolas"/>
                <a:sym typeface="Consolas"/>
              </a:rPr>
              <a:t>(</a:t>
            </a:r>
            <a:r>
              <a:rPr lang="en-US" sz="2700" dirty="0" err="1">
                <a:solidFill>
                  <a:srgbClr val="660099"/>
                </a:solidFill>
                <a:highlight>
                  <a:srgbClr val="FFFFFF"/>
                </a:highlight>
                <a:latin typeface="Consolas"/>
                <a:ea typeface="Consolas"/>
                <a:cs typeface="Consolas"/>
                <a:sym typeface="Consolas"/>
              </a:rPr>
              <a:t>learning_rate</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0.01</a:t>
            </a:r>
            <a:r>
              <a:rPr lang="en-US" sz="2700" dirty="0">
                <a:solidFill>
                  <a:schemeClr val="dk1"/>
                </a:solidFill>
                <a:highlight>
                  <a:srgbClr val="FFFFFF"/>
                </a:highlight>
                <a:latin typeface="Consolas"/>
                <a:ea typeface="Consolas"/>
                <a:cs typeface="Consolas"/>
                <a:sym typeface="Consolas"/>
              </a:rPr>
              <a:t>).minimize(cost)</a:t>
            </a:r>
          </a:p>
          <a:p>
            <a:pPr lvl="0" rtl="0">
              <a:spcBef>
                <a:spcPts val="0"/>
              </a:spcBef>
              <a:buNone/>
            </a:pPr>
            <a:endParaRPr sz="2700" dirty="0">
              <a:solidFill>
                <a:schemeClr val="dk1"/>
              </a:solidFill>
              <a:highlight>
                <a:srgbClr val="FFFFFF"/>
              </a:highlight>
              <a:latin typeface="Consolas"/>
              <a:ea typeface="Consolas"/>
              <a:cs typeface="Consolas"/>
              <a:sym typeface="Consolas"/>
            </a:endParaRPr>
          </a:p>
          <a:p>
            <a:pPr lvl="0" rtl="0">
              <a:spcBef>
                <a:spcPts val="0"/>
              </a:spcBef>
              <a:buNone/>
            </a:pPr>
            <a:r>
              <a:rPr lang="en-US" sz="2700" i="1" dirty="0">
                <a:solidFill>
                  <a:srgbClr val="808080"/>
                </a:solidFill>
                <a:highlight>
                  <a:srgbClr val="FFFFFF"/>
                </a:highlight>
                <a:latin typeface="Consolas"/>
                <a:ea typeface="Consolas"/>
                <a:cs typeface="Consolas"/>
                <a:sym typeface="Consolas"/>
              </a:rPr>
              <a:t># Accuracy computation</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700" dirty="0">
                <a:solidFill>
                  <a:schemeClr val="dk1"/>
                </a:solidFill>
                <a:highlight>
                  <a:srgbClr val="FFFFFF"/>
                </a:highlight>
                <a:latin typeface="Consolas"/>
                <a:ea typeface="Consolas"/>
                <a:cs typeface="Consolas"/>
                <a:sym typeface="Consolas"/>
              </a:rPr>
              <a:t>predicted = </a:t>
            </a:r>
            <a:r>
              <a:rPr lang="en-US" sz="2700" dirty="0" err="1">
                <a:solidFill>
                  <a:schemeClr val="dk1"/>
                </a:solidFill>
                <a:highlight>
                  <a:srgbClr val="FFFFFF"/>
                </a:highlight>
                <a:latin typeface="Consolas"/>
                <a:ea typeface="Consolas"/>
                <a:cs typeface="Consolas"/>
                <a:sym typeface="Consolas"/>
              </a:rPr>
              <a:t>tf.cast</a:t>
            </a:r>
            <a:r>
              <a:rPr lang="en-US" sz="2700" dirty="0">
                <a:solidFill>
                  <a:schemeClr val="dk1"/>
                </a:solidFill>
                <a:highlight>
                  <a:srgbClr val="FFFFFF"/>
                </a:highlight>
                <a:latin typeface="Consolas"/>
                <a:ea typeface="Consolas"/>
                <a:cs typeface="Consolas"/>
                <a:sym typeface="Consolas"/>
              </a:rPr>
              <a:t>(hypothesis &gt; </a:t>
            </a:r>
            <a:r>
              <a:rPr lang="en-US" sz="2700" dirty="0">
                <a:solidFill>
                  <a:srgbClr val="0000FF"/>
                </a:solidFill>
                <a:highlight>
                  <a:srgbClr val="FFFFFF"/>
                </a:highlight>
                <a:latin typeface="Consolas"/>
                <a:ea typeface="Consolas"/>
                <a:cs typeface="Consolas"/>
                <a:sym typeface="Consolas"/>
              </a:rPr>
              <a:t>0.5</a:t>
            </a:r>
            <a:r>
              <a:rPr lang="en-US" sz="2700" dirty="0">
                <a:solidFill>
                  <a:schemeClr val="dk1"/>
                </a:solidFill>
                <a:highlight>
                  <a:srgbClr val="FFFFFF"/>
                </a:highlight>
                <a:latin typeface="Consolas"/>
                <a:ea typeface="Consolas"/>
                <a:cs typeface="Consolas"/>
                <a:sym typeface="Consolas"/>
              </a:rPr>
              <a:t>, </a:t>
            </a:r>
            <a:r>
              <a:rPr lang="en-US" sz="2700" dirty="0" err="1">
                <a:solidFill>
                  <a:srgbClr val="660099"/>
                </a:solidFill>
                <a:highlight>
                  <a:srgbClr val="FFFFFF"/>
                </a:highlight>
                <a:latin typeface="Consolas"/>
                <a:ea typeface="Consolas"/>
                <a:cs typeface="Consolas"/>
                <a:sym typeface="Consolas"/>
              </a:rPr>
              <a:t>dtype</a:t>
            </a:r>
            <a:r>
              <a:rPr lang="en-US" sz="2700" dirty="0">
                <a:solidFill>
                  <a:schemeClr val="dk1"/>
                </a:solidFill>
                <a:highlight>
                  <a:srgbClr val="FFFFFF"/>
                </a:highlight>
                <a:latin typeface="Consolas"/>
                <a:ea typeface="Consolas"/>
                <a:cs typeface="Consolas"/>
                <a:sym typeface="Consolas"/>
              </a:rPr>
              <a:t>=tf.float32)</a:t>
            </a:r>
          </a:p>
          <a:p>
            <a:pPr lvl="0" rtl="0">
              <a:spcBef>
                <a:spcPts val="0"/>
              </a:spcBef>
              <a:buNone/>
            </a:pPr>
            <a:r>
              <a:rPr lang="en-US" sz="2700" dirty="0">
                <a:solidFill>
                  <a:schemeClr val="dk1"/>
                </a:solidFill>
                <a:highlight>
                  <a:srgbClr val="FFFFFF"/>
                </a:highlight>
                <a:latin typeface="Consolas"/>
                <a:ea typeface="Consolas"/>
                <a:cs typeface="Consolas"/>
                <a:sym typeface="Consolas"/>
              </a:rPr>
              <a:t>accuracy = </a:t>
            </a:r>
            <a:r>
              <a:rPr lang="en-US" sz="2700" dirty="0" err="1">
                <a:solidFill>
                  <a:schemeClr val="dk1"/>
                </a:solidFill>
                <a:highlight>
                  <a:srgbClr val="FFFFFF"/>
                </a:highlight>
                <a:latin typeface="Consolas"/>
                <a:ea typeface="Consolas"/>
                <a:cs typeface="Consolas"/>
                <a:sym typeface="Consolas"/>
              </a:rPr>
              <a:t>tf.reduce_mean</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tf.cast</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tf.equal</a:t>
            </a:r>
            <a:r>
              <a:rPr lang="en-US" sz="2700" dirty="0">
                <a:solidFill>
                  <a:schemeClr val="dk1"/>
                </a:solidFill>
                <a:highlight>
                  <a:srgbClr val="FFFFFF"/>
                </a:highlight>
                <a:latin typeface="Consolas"/>
                <a:ea typeface="Consolas"/>
                <a:cs typeface="Consolas"/>
                <a:sym typeface="Consolas"/>
              </a:rPr>
              <a:t>(predicted, Y), </a:t>
            </a:r>
            <a:r>
              <a:rPr lang="en-US" sz="2700" dirty="0" err="1">
                <a:solidFill>
                  <a:srgbClr val="660099"/>
                </a:solidFill>
                <a:highlight>
                  <a:srgbClr val="FFFFFF"/>
                </a:highlight>
                <a:latin typeface="Consolas"/>
                <a:ea typeface="Consolas"/>
                <a:cs typeface="Consolas"/>
                <a:sym typeface="Consolas"/>
              </a:rPr>
              <a:t>dtype</a:t>
            </a:r>
            <a:r>
              <a:rPr lang="en-US" sz="2700" dirty="0">
                <a:solidFill>
                  <a:schemeClr val="dk1"/>
                </a:solidFill>
                <a:highlight>
                  <a:srgbClr val="FFFFFF"/>
                </a:highlight>
                <a:latin typeface="Consolas"/>
                <a:ea typeface="Consolas"/>
                <a:cs typeface="Consolas"/>
                <a:sym typeface="Consolas"/>
              </a:rPr>
              <a:t>=tf.float32))</a:t>
            </a:r>
          </a:p>
          <a:p>
            <a:pPr lvl="0" rtl="0">
              <a:spcBef>
                <a:spcPts val="0"/>
              </a:spcBef>
              <a:buNone/>
            </a:pPr>
            <a:endParaRPr sz="2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i="1" dirty="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107407"/>
              <a:buFont typeface="Arial"/>
              <a:buNone/>
            </a:pPr>
            <a:r>
              <a:rPr lang="en-US" sz="2700" b="1" dirty="0">
                <a:solidFill>
                  <a:srgbClr val="000080"/>
                </a:solidFill>
                <a:highlight>
                  <a:srgbClr val="FFFFFF"/>
                </a:highlight>
                <a:latin typeface="Consolas"/>
                <a:ea typeface="Consolas"/>
                <a:cs typeface="Consolas"/>
                <a:sym typeface="Consolas"/>
              </a:rPr>
              <a:t>with </a:t>
            </a:r>
            <a:r>
              <a:rPr lang="en-US" sz="2700" dirty="0" err="1">
                <a:solidFill>
                  <a:schemeClr val="dk1"/>
                </a:solidFill>
                <a:highlight>
                  <a:srgbClr val="FFFFFF"/>
                </a:highlight>
                <a:latin typeface="Consolas"/>
                <a:ea typeface="Consolas"/>
                <a:cs typeface="Consolas"/>
                <a:sym typeface="Consolas"/>
              </a:rPr>
              <a:t>tf.Session</a:t>
            </a:r>
            <a:r>
              <a:rPr lang="en-US" sz="2700" dirty="0">
                <a:solidFill>
                  <a:schemeClr val="dk1"/>
                </a:solidFill>
                <a:highlight>
                  <a:srgbClr val="FFFFFF"/>
                </a:highlight>
                <a:latin typeface="Consolas"/>
                <a:ea typeface="Consolas"/>
                <a:cs typeface="Consolas"/>
                <a:sym typeface="Consolas"/>
              </a:rPr>
              <a:t>() </a:t>
            </a:r>
            <a:r>
              <a:rPr lang="en-US" sz="2700" b="1" dirty="0">
                <a:solidFill>
                  <a:srgbClr val="000080"/>
                </a:solidFill>
                <a:highlight>
                  <a:srgbClr val="FFFFFF"/>
                </a:highlight>
                <a:latin typeface="Consolas"/>
                <a:ea typeface="Consolas"/>
                <a:cs typeface="Consolas"/>
                <a:sym typeface="Consolas"/>
              </a:rPr>
              <a:t>as </a:t>
            </a:r>
            <a:r>
              <a:rPr lang="en-US" sz="2700" dirty="0" err="1">
                <a:solidFill>
                  <a:schemeClr val="dk1"/>
                </a:solidFill>
                <a:highlight>
                  <a:srgbClr val="FFFFFF"/>
                </a:highlight>
                <a:latin typeface="Consolas"/>
                <a:ea typeface="Consolas"/>
                <a:cs typeface="Consolas"/>
                <a:sym typeface="Consolas"/>
              </a:rPr>
              <a:t>sess</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i="1" dirty="0">
                <a:solidFill>
                  <a:srgbClr val="808080"/>
                </a:solidFill>
                <a:highlight>
                  <a:srgbClr val="FFFFFF"/>
                </a:highlight>
                <a:latin typeface="Consolas"/>
                <a:ea typeface="Consolas"/>
                <a:cs typeface="Consolas"/>
                <a:sym typeface="Consolas"/>
              </a:rPr>
              <a:t># Initialize </a:t>
            </a:r>
            <a:r>
              <a:rPr lang="en-US" sz="2700" i="1" dirty="0" err="1">
                <a:solidFill>
                  <a:srgbClr val="808080"/>
                </a:solidFill>
                <a:highlight>
                  <a:srgbClr val="FFFFFF"/>
                </a:highlight>
                <a:latin typeface="Consolas"/>
                <a:ea typeface="Consolas"/>
                <a:cs typeface="Consolas"/>
                <a:sym typeface="Consolas"/>
              </a:rPr>
              <a:t>TensorFlow</a:t>
            </a:r>
            <a:r>
              <a:rPr lang="en-US" sz="2700" i="1" dirty="0">
                <a:solidFill>
                  <a:srgbClr val="808080"/>
                </a:solidFill>
                <a:highlight>
                  <a:srgbClr val="FFFFFF"/>
                </a:highlight>
                <a:latin typeface="Consolas"/>
                <a:ea typeface="Consolas"/>
                <a:cs typeface="Consolas"/>
                <a:sym typeface="Consolas"/>
              </a:rPr>
              <a:t> variables</a:t>
            </a:r>
          </a:p>
          <a:p>
            <a:pPr lvl="0" rtl="0">
              <a:spcBef>
                <a:spcPts val="0"/>
              </a:spcBef>
              <a:buClr>
                <a:schemeClr val="dk1"/>
              </a:buClr>
              <a:buSzPct val="107407"/>
              <a:buFont typeface="Arial"/>
              <a:buNone/>
            </a:pPr>
            <a:r>
              <a:rPr lang="en-US" sz="2700" i="1" dirty="0">
                <a:solidFill>
                  <a:srgbClr val="808080"/>
                </a:solidFill>
                <a:highlight>
                  <a:srgbClr val="FFFFFF"/>
                </a:highlight>
                <a:latin typeface="Consolas"/>
                <a:ea typeface="Consolas"/>
                <a:cs typeface="Consolas"/>
                <a:sym typeface="Consolas"/>
              </a:rPr>
              <a:t>   </a:t>
            </a:r>
            <a:r>
              <a:rPr lang="en-US" sz="2700" dirty="0" err="1">
                <a:solidFill>
                  <a:schemeClr val="dk1"/>
                </a:solidFill>
                <a:highlight>
                  <a:srgbClr val="FFFFFF"/>
                </a:highlight>
                <a:latin typeface="Consolas"/>
                <a:ea typeface="Consolas"/>
                <a:cs typeface="Consolas"/>
                <a:sym typeface="Consolas"/>
              </a:rPr>
              <a:t>sess.run</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tf.global_variables_initializer</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2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b="1" dirty="0">
                <a:solidFill>
                  <a:srgbClr val="000080"/>
                </a:solidFill>
                <a:highlight>
                  <a:srgbClr val="FFFFFF"/>
                </a:highlight>
                <a:latin typeface="Consolas"/>
                <a:ea typeface="Consolas"/>
                <a:cs typeface="Consolas"/>
                <a:sym typeface="Consolas"/>
              </a:rPr>
              <a:t>for </a:t>
            </a:r>
            <a:r>
              <a:rPr lang="en-US" sz="2700" dirty="0">
                <a:solidFill>
                  <a:schemeClr val="dk1"/>
                </a:solidFill>
                <a:highlight>
                  <a:srgbClr val="FFFFFF"/>
                </a:highlight>
                <a:latin typeface="Consolas"/>
                <a:ea typeface="Consolas"/>
                <a:cs typeface="Consolas"/>
                <a:sym typeface="Consolas"/>
              </a:rPr>
              <a:t>step </a:t>
            </a:r>
            <a:r>
              <a:rPr lang="en-US" sz="2700" b="1" dirty="0">
                <a:solidFill>
                  <a:srgbClr val="000080"/>
                </a:solidFill>
                <a:highlight>
                  <a:srgbClr val="FFFFFF"/>
                </a:highlight>
                <a:latin typeface="Consolas"/>
                <a:ea typeface="Consolas"/>
                <a:cs typeface="Consolas"/>
                <a:sym typeface="Consolas"/>
              </a:rPr>
              <a:t>in </a:t>
            </a:r>
            <a:r>
              <a:rPr lang="en-US" sz="2700" dirty="0">
                <a:solidFill>
                  <a:srgbClr val="000080"/>
                </a:solidFill>
                <a:highlight>
                  <a:srgbClr val="FFFFFF"/>
                </a:highlight>
                <a:latin typeface="Consolas"/>
                <a:ea typeface="Consolas"/>
                <a:cs typeface="Consolas"/>
                <a:sym typeface="Consolas"/>
              </a:rPr>
              <a:t>range</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10001</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err="1">
                <a:solidFill>
                  <a:schemeClr val="dk1"/>
                </a:solidFill>
                <a:highlight>
                  <a:srgbClr val="FFFFFF"/>
                </a:highlight>
                <a:latin typeface="Consolas"/>
                <a:ea typeface="Consolas"/>
                <a:cs typeface="Consolas"/>
                <a:sym typeface="Consolas"/>
              </a:rPr>
              <a:t>cost_val</a:t>
            </a:r>
            <a:r>
              <a:rPr lang="en-US" sz="2700" dirty="0">
                <a:solidFill>
                  <a:schemeClr val="dk1"/>
                </a:solidFill>
                <a:highlight>
                  <a:srgbClr val="FFFFFF"/>
                </a:highlight>
                <a:latin typeface="Consolas"/>
                <a:ea typeface="Consolas"/>
                <a:cs typeface="Consolas"/>
                <a:sym typeface="Consolas"/>
              </a:rPr>
              <a:t>, _ = </a:t>
            </a:r>
            <a:r>
              <a:rPr lang="en-US" sz="2700" dirty="0" err="1">
                <a:solidFill>
                  <a:schemeClr val="dk1"/>
                </a:solidFill>
                <a:highlight>
                  <a:srgbClr val="FFFFFF"/>
                </a:highlight>
                <a:latin typeface="Consolas"/>
                <a:ea typeface="Consolas"/>
                <a:cs typeface="Consolas"/>
                <a:sym typeface="Consolas"/>
              </a:rPr>
              <a:t>sess.run</a:t>
            </a:r>
            <a:r>
              <a:rPr lang="en-US" sz="2700" dirty="0">
                <a:solidFill>
                  <a:schemeClr val="dk1"/>
                </a:solidFill>
                <a:highlight>
                  <a:srgbClr val="FFFFFF"/>
                </a:highlight>
                <a:latin typeface="Consolas"/>
                <a:ea typeface="Consolas"/>
                <a:cs typeface="Consolas"/>
                <a:sym typeface="Consolas"/>
              </a:rPr>
              <a:t>([cost, train], </a:t>
            </a:r>
            <a:r>
              <a:rPr lang="en-US" sz="2700" dirty="0" err="1">
                <a:solidFill>
                  <a:srgbClr val="660099"/>
                </a:solidFill>
                <a:highlight>
                  <a:srgbClr val="FFFFFF"/>
                </a:highlight>
                <a:latin typeface="Consolas"/>
                <a:ea typeface="Consolas"/>
                <a:cs typeface="Consolas"/>
                <a:sym typeface="Consolas"/>
              </a:rPr>
              <a:t>feed_dict</a:t>
            </a:r>
            <a:r>
              <a:rPr lang="en-US" sz="2700" dirty="0">
                <a:solidFill>
                  <a:schemeClr val="dk1"/>
                </a:solidFill>
                <a:highlight>
                  <a:srgbClr val="FFFFFF"/>
                </a:highlight>
                <a:latin typeface="Consolas"/>
                <a:ea typeface="Consolas"/>
                <a:cs typeface="Consolas"/>
                <a:sym typeface="Consolas"/>
              </a:rPr>
              <a:t>={X: </a:t>
            </a:r>
            <a:r>
              <a:rPr lang="en-US" sz="2700" dirty="0" err="1">
                <a:solidFill>
                  <a:schemeClr val="dk1"/>
                </a:solidFill>
                <a:highlight>
                  <a:srgbClr val="FFFFFF"/>
                </a:highlight>
                <a:latin typeface="Consolas"/>
                <a:ea typeface="Consolas"/>
                <a:cs typeface="Consolas"/>
                <a:sym typeface="Consolas"/>
              </a:rPr>
              <a:t>x_data</a:t>
            </a:r>
            <a:r>
              <a:rPr lang="en-US" sz="2700" dirty="0">
                <a:solidFill>
                  <a:schemeClr val="dk1"/>
                </a:solidFill>
                <a:highlight>
                  <a:srgbClr val="FFFFFF"/>
                </a:highlight>
                <a:latin typeface="Consolas"/>
                <a:ea typeface="Consolas"/>
                <a:cs typeface="Consolas"/>
                <a:sym typeface="Consolas"/>
              </a:rPr>
              <a:t>, Y: </a:t>
            </a:r>
            <a:r>
              <a:rPr lang="en-US" sz="2700" dirty="0" err="1">
                <a:solidFill>
                  <a:schemeClr val="dk1"/>
                </a:solidFill>
                <a:highlight>
                  <a:srgbClr val="FFFFFF"/>
                </a:highlight>
                <a:latin typeface="Consolas"/>
                <a:ea typeface="Consolas"/>
                <a:cs typeface="Consolas"/>
                <a:sym typeface="Consolas"/>
              </a:rPr>
              <a:t>y_data</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b="1" dirty="0">
                <a:solidFill>
                  <a:srgbClr val="000080"/>
                </a:solidFill>
                <a:highlight>
                  <a:srgbClr val="FFFFFF"/>
                </a:highlight>
                <a:latin typeface="Consolas"/>
                <a:ea typeface="Consolas"/>
                <a:cs typeface="Consolas"/>
                <a:sym typeface="Consolas"/>
              </a:rPr>
              <a:t>if </a:t>
            </a:r>
            <a:r>
              <a:rPr lang="en-US" sz="2700" dirty="0">
                <a:solidFill>
                  <a:schemeClr val="dk1"/>
                </a:solidFill>
                <a:highlight>
                  <a:srgbClr val="FFFFFF"/>
                </a:highlight>
                <a:latin typeface="Consolas"/>
                <a:ea typeface="Consolas"/>
                <a:cs typeface="Consolas"/>
                <a:sym typeface="Consolas"/>
              </a:rPr>
              <a:t>step % </a:t>
            </a:r>
            <a:r>
              <a:rPr lang="en-US" sz="2700" dirty="0">
                <a:solidFill>
                  <a:srgbClr val="0000FF"/>
                </a:solidFill>
                <a:highlight>
                  <a:srgbClr val="FFFFFF"/>
                </a:highlight>
                <a:latin typeface="Consolas"/>
                <a:ea typeface="Consolas"/>
                <a:cs typeface="Consolas"/>
                <a:sym typeface="Consolas"/>
              </a:rPr>
              <a:t>200 </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a:solidFill>
                  <a:srgbClr val="000080"/>
                </a:solidFill>
                <a:highlight>
                  <a:srgbClr val="FFFFFF"/>
                </a:highlight>
                <a:latin typeface="Consolas"/>
                <a:ea typeface="Consolas"/>
                <a:cs typeface="Consolas"/>
                <a:sym typeface="Consolas"/>
              </a:rPr>
              <a:t>print</a:t>
            </a:r>
            <a:r>
              <a:rPr lang="en-US" sz="2700" dirty="0">
                <a:solidFill>
                  <a:schemeClr val="dk1"/>
                </a:solidFill>
                <a:highlight>
                  <a:srgbClr val="FFFFFF"/>
                </a:highlight>
                <a:latin typeface="Consolas"/>
                <a:ea typeface="Consolas"/>
                <a:cs typeface="Consolas"/>
                <a:sym typeface="Consolas"/>
              </a:rPr>
              <a:t>(step, </a:t>
            </a:r>
            <a:r>
              <a:rPr lang="en-US" sz="2700" dirty="0" err="1">
                <a:solidFill>
                  <a:schemeClr val="dk1"/>
                </a:solidFill>
                <a:highlight>
                  <a:srgbClr val="FFFFFF"/>
                </a:highlight>
                <a:latin typeface="Consolas"/>
                <a:ea typeface="Consolas"/>
                <a:cs typeface="Consolas"/>
                <a:sym typeface="Consolas"/>
              </a:rPr>
              <a:t>cost_val</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2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i="1" dirty="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107407"/>
              <a:buFont typeface="Arial"/>
              <a:buNone/>
            </a:pPr>
            <a:r>
              <a:rPr lang="en-US" sz="2700" i="1" dirty="0">
                <a:solidFill>
                  <a:srgbClr val="808080"/>
                </a:solidFill>
                <a:highlight>
                  <a:srgbClr val="FFFFFF"/>
                </a:highlight>
                <a:latin typeface="Consolas"/>
                <a:ea typeface="Consolas"/>
                <a:cs typeface="Consolas"/>
                <a:sym typeface="Consolas"/>
              </a:rPr>
              <a:t>   </a:t>
            </a:r>
            <a:r>
              <a:rPr lang="en-US" sz="2700" dirty="0">
                <a:solidFill>
                  <a:schemeClr val="dk1"/>
                </a:solidFill>
                <a:highlight>
                  <a:srgbClr val="FFFFFF"/>
                </a:highlight>
                <a:latin typeface="Consolas"/>
                <a:ea typeface="Consolas"/>
                <a:cs typeface="Consolas"/>
                <a:sym typeface="Consolas"/>
              </a:rPr>
              <a:t>h, c, a = </a:t>
            </a:r>
            <a:r>
              <a:rPr lang="en-US" sz="2700" dirty="0" err="1">
                <a:solidFill>
                  <a:schemeClr val="dk1"/>
                </a:solidFill>
                <a:highlight>
                  <a:srgbClr val="FFFFFF"/>
                </a:highlight>
                <a:latin typeface="Consolas"/>
                <a:ea typeface="Consolas"/>
                <a:cs typeface="Consolas"/>
                <a:sym typeface="Consolas"/>
              </a:rPr>
              <a:t>sess.run</a:t>
            </a:r>
            <a:r>
              <a:rPr lang="en-US" sz="2700" dirty="0">
                <a:solidFill>
                  <a:schemeClr val="dk1"/>
                </a:solidFill>
                <a:highlight>
                  <a:srgbClr val="FFFFFF"/>
                </a:highlight>
                <a:latin typeface="Consolas"/>
                <a:ea typeface="Consolas"/>
                <a:cs typeface="Consolas"/>
                <a:sym typeface="Consolas"/>
              </a:rPr>
              <a:t>([hypothesis, predicted, accuracy],</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err="1">
                <a:solidFill>
                  <a:srgbClr val="660099"/>
                </a:solidFill>
                <a:highlight>
                  <a:srgbClr val="FFFFFF"/>
                </a:highlight>
                <a:latin typeface="Consolas"/>
                <a:ea typeface="Consolas"/>
                <a:cs typeface="Consolas"/>
                <a:sym typeface="Consolas"/>
              </a:rPr>
              <a:t>feed_dict</a:t>
            </a:r>
            <a:r>
              <a:rPr lang="en-US" sz="2700" dirty="0">
                <a:solidFill>
                  <a:schemeClr val="dk1"/>
                </a:solidFill>
                <a:highlight>
                  <a:srgbClr val="FFFFFF"/>
                </a:highlight>
                <a:latin typeface="Consolas"/>
                <a:ea typeface="Consolas"/>
                <a:cs typeface="Consolas"/>
                <a:sym typeface="Consolas"/>
              </a:rPr>
              <a:t>={X: </a:t>
            </a:r>
            <a:r>
              <a:rPr lang="en-US" sz="2700" dirty="0" err="1">
                <a:solidFill>
                  <a:schemeClr val="dk1"/>
                </a:solidFill>
                <a:highlight>
                  <a:srgbClr val="FFFFFF"/>
                </a:highlight>
                <a:latin typeface="Consolas"/>
                <a:ea typeface="Consolas"/>
                <a:cs typeface="Consolas"/>
                <a:sym typeface="Consolas"/>
              </a:rPr>
              <a:t>x_data</a:t>
            </a:r>
            <a:r>
              <a:rPr lang="en-US" sz="2700" dirty="0">
                <a:solidFill>
                  <a:schemeClr val="dk1"/>
                </a:solidFill>
                <a:highlight>
                  <a:srgbClr val="FFFFFF"/>
                </a:highlight>
                <a:latin typeface="Consolas"/>
                <a:ea typeface="Consolas"/>
                <a:cs typeface="Consolas"/>
                <a:sym typeface="Consolas"/>
              </a:rPr>
              <a:t>, Y: </a:t>
            </a:r>
            <a:r>
              <a:rPr lang="en-US" sz="2700" dirty="0" err="1">
                <a:solidFill>
                  <a:schemeClr val="dk1"/>
                </a:solidFill>
                <a:highlight>
                  <a:srgbClr val="FFFFFF"/>
                </a:highlight>
                <a:latin typeface="Consolas"/>
                <a:ea typeface="Consolas"/>
                <a:cs typeface="Consolas"/>
                <a:sym typeface="Consolas"/>
              </a:rPr>
              <a:t>y_data</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a:solidFill>
                  <a:srgbClr val="000080"/>
                </a:solidFill>
                <a:highlight>
                  <a:srgbClr val="FFFFFF"/>
                </a:highlight>
                <a:latin typeface="Consolas"/>
                <a:ea typeface="Consolas"/>
                <a:cs typeface="Consolas"/>
                <a:sym typeface="Consolas"/>
              </a:rPr>
              <a:t>print</a:t>
            </a:r>
            <a:r>
              <a:rPr lang="en-US" sz="2700" dirty="0">
                <a:solidFill>
                  <a:schemeClr val="dk1"/>
                </a:solidFill>
                <a:highlight>
                  <a:srgbClr val="FFFFFF"/>
                </a:highlight>
                <a:latin typeface="Consolas"/>
                <a:ea typeface="Consolas"/>
                <a:cs typeface="Consolas"/>
                <a:sym typeface="Consolas"/>
              </a:rPr>
              <a:t>(</a:t>
            </a:r>
            <a:r>
              <a:rPr lang="en-US" sz="2700" b="1" dirty="0">
                <a:solidFill>
                  <a:srgbClr val="008080"/>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a:t>
            </a:r>
            <a:r>
              <a:rPr lang="en-US" sz="2700" b="1" dirty="0" err="1">
                <a:solidFill>
                  <a:srgbClr val="000080"/>
                </a:solidFill>
                <a:highlight>
                  <a:srgbClr val="FFFFFF"/>
                </a:highlight>
                <a:latin typeface="Consolas"/>
                <a:ea typeface="Consolas"/>
                <a:cs typeface="Consolas"/>
                <a:sym typeface="Consolas"/>
              </a:rPr>
              <a:t>n</a:t>
            </a:r>
            <a:r>
              <a:rPr lang="en-US" sz="2700" b="1" dirty="0" err="1">
                <a:solidFill>
                  <a:srgbClr val="008080"/>
                </a:solidFill>
                <a:highlight>
                  <a:srgbClr val="FFFFFF"/>
                </a:highlight>
                <a:latin typeface="Consolas"/>
                <a:ea typeface="Consolas"/>
                <a:cs typeface="Consolas"/>
                <a:sym typeface="Consolas"/>
              </a:rPr>
              <a:t>Hypothesis</a:t>
            </a:r>
            <a:r>
              <a:rPr lang="en-US" sz="2700" b="1" dirty="0">
                <a:solidFill>
                  <a:srgbClr val="008080"/>
                </a:solidFill>
                <a:highlight>
                  <a:srgbClr val="FFFFFF"/>
                </a:highlight>
                <a:latin typeface="Consolas"/>
                <a:ea typeface="Consolas"/>
                <a:cs typeface="Consolas"/>
                <a:sym typeface="Consolas"/>
              </a:rPr>
              <a:t>: "</a:t>
            </a:r>
            <a:r>
              <a:rPr lang="en-US" sz="2700" dirty="0">
                <a:solidFill>
                  <a:schemeClr val="dk1"/>
                </a:solidFill>
                <a:highlight>
                  <a:srgbClr val="FFFFFF"/>
                </a:highlight>
                <a:latin typeface="Consolas"/>
                <a:ea typeface="Consolas"/>
                <a:cs typeface="Consolas"/>
                <a:sym typeface="Consolas"/>
              </a:rPr>
              <a:t>, h, </a:t>
            </a:r>
            <a:r>
              <a:rPr lang="en-US" sz="2700" b="1" dirty="0">
                <a:solidFill>
                  <a:srgbClr val="008080"/>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a:t>
            </a:r>
            <a:r>
              <a:rPr lang="en-US" sz="2700" b="1" dirty="0" err="1">
                <a:solidFill>
                  <a:srgbClr val="000080"/>
                </a:solidFill>
                <a:highlight>
                  <a:srgbClr val="FFFFFF"/>
                </a:highlight>
                <a:latin typeface="Consolas"/>
                <a:ea typeface="Consolas"/>
                <a:cs typeface="Consolas"/>
                <a:sym typeface="Consolas"/>
              </a:rPr>
              <a:t>n</a:t>
            </a:r>
            <a:r>
              <a:rPr lang="en-US" sz="2700" b="1" dirty="0" err="1">
                <a:solidFill>
                  <a:srgbClr val="008080"/>
                </a:solidFill>
                <a:highlight>
                  <a:srgbClr val="FFFFFF"/>
                </a:highlight>
                <a:latin typeface="Consolas"/>
                <a:ea typeface="Consolas"/>
                <a:cs typeface="Consolas"/>
                <a:sym typeface="Consolas"/>
              </a:rPr>
              <a:t>Correct</a:t>
            </a:r>
            <a:r>
              <a:rPr lang="en-US" sz="2700" b="1" dirty="0">
                <a:solidFill>
                  <a:srgbClr val="008080"/>
                </a:solidFill>
                <a:highlight>
                  <a:srgbClr val="FFFFFF"/>
                </a:highlight>
                <a:latin typeface="Consolas"/>
                <a:ea typeface="Consolas"/>
                <a:cs typeface="Consolas"/>
                <a:sym typeface="Consolas"/>
              </a:rPr>
              <a:t> (Y): "</a:t>
            </a:r>
            <a:r>
              <a:rPr lang="en-US" sz="2700" dirty="0">
                <a:solidFill>
                  <a:schemeClr val="dk1"/>
                </a:solidFill>
                <a:highlight>
                  <a:srgbClr val="FFFFFF"/>
                </a:highlight>
                <a:latin typeface="Consolas"/>
                <a:ea typeface="Consolas"/>
                <a:cs typeface="Consolas"/>
                <a:sym typeface="Consolas"/>
              </a:rPr>
              <a:t>, c, </a:t>
            </a:r>
            <a:r>
              <a:rPr lang="en-US" sz="2700" b="1" dirty="0">
                <a:solidFill>
                  <a:srgbClr val="008080"/>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a:t>
            </a:r>
            <a:r>
              <a:rPr lang="en-US" sz="2700" b="1" dirty="0" err="1">
                <a:solidFill>
                  <a:srgbClr val="000080"/>
                </a:solidFill>
                <a:highlight>
                  <a:srgbClr val="FFFFFF"/>
                </a:highlight>
                <a:latin typeface="Consolas"/>
                <a:ea typeface="Consolas"/>
                <a:cs typeface="Consolas"/>
                <a:sym typeface="Consolas"/>
              </a:rPr>
              <a:t>n</a:t>
            </a:r>
            <a:r>
              <a:rPr lang="en-US" sz="2700" b="1" dirty="0" err="1">
                <a:solidFill>
                  <a:srgbClr val="008080"/>
                </a:solidFill>
                <a:highlight>
                  <a:srgbClr val="FFFFFF"/>
                </a:highlight>
                <a:latin typeface="Consolas"/>
                <a:ea typeface="Consolas"/>
                <a:cs typeface="Consolas"/>
                <a:sym typeface="Consolas"/>
              </a:rPr>
              <a:t>Accuracy</a:t>
            </a:r>
            <a:r>
              <a:rPr lang="en-US" sz="2700" b="1" dirty="0">
                <a:solidFill>
                  <a:srgbClr val="008080"/>
                </a:solidFill>
                <a:highlight>
                  <a:srgbClr val="FFFFFF"/>
                </a:highlight>
                <a:latin typeface="Consolas"/>
                <a:ea typeface="Consolas"/>
                <a:cs typeface="Consolas"/>
                <a:sym typeface="Consolas"/>
              </a:rPr>
              <a:t>: "</a:t>
            </a:r>
            <a:r>
              <a:rPr lang="en-US" sz="2700" dirty="0">
                <a:solidFill>
                  <a:schemeClr val="dk1"/>
                </a:solidFill>
                <a:highlight>
                  <a:srgbClr val="FFFFFF"/>
                </a:highlight>
                <a:latin typeface="Consolas"/>
                <a:ea typeface="Consolas"/>
                <a:cs typeface="Consolas"/>
                <a:sym typeface="Consolas"/>
              </a:rPr>
              <a:t>, a)</a:t>
            </a:r>
          </a:p>
          <a:p>
            <a:pPr lvl="0" rtl="0">
              <a:spcBef>
                <a:spcPts val="0"/>
              </a:spcBef>
              <a:buNone/>
            </a:pPr>
            <a:endParaRPr sz="2700" i="1" dirty="0">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100" b="1">
                <a:solidFill>
                  <a:srgbClr val="008080"/>
                </a:solidFill>
                <a:highlight>
                  <a:srgbClr val="FFFFFF"/>
                </a:highlight>
              </a:rPr>
              <a:t># step, cost</a:t>
            </a:r>
          </a:p>
          <a:p>
            <a:pPr lvl="0" rtl="0">
              <a:spcBef>
                <a:spcPts val="0"/>
              </a:spcBef>
              <a:buNone/>
            </a:pPr>
            <a:r>
              <a:rPr lang="en-US" sz="3100" b="1">
                <a:solidFill>
                  <a:srgbClr val="008080"/>
                </a:solidFill>
                <a:highlight>
                  <a:srgbClr val="FFFFFF"/>
                </a:highlight>
              </a:rPr>
              <a:t>0 1.73078</a:t>
            </a:r>
          </a:p>
          <a:p>
            <a:pPr lvl="0" rtl="0">
              <a:spcBef>
                <a:spcPts val="0"/>
              </a:spcBef>
              <a:buNone/>
            </a:pPr>
            <a:r>
              <a:rPr lang="en-US" sz="3100" b="1">
                <a:solidFill>
                  <a:srgbClr val="008080"/>
                </a:solidFill>
                <a:highlight>
                  <a:srgbClr val="FFFFFF"/>
                </a:highlight>
              </a:rPr>
              <a:t>200 0.571512</a:t>
            </a:r>
          </a:p>
          <a:p>
            <a:pPr lvl="0" rtl="0">
              <a:spcBef>
                <a:spcPts val="0"/>
              </a:spcBef>
              <a:buNone/>
            </a:pPr>
            <a:r>
              <a:rPr lang="en-US" sz="3100" b="1">
                <a:solidFill>
                  <a:srgbClr val="008080"/>
                </a:solidFill>
                <a:highlight>
                  <a:srgbClr val="FFFFFF"/>
                </a:highlight>
              </a:rPr>
              <a:t>400 0.507414</a:t>
            </a:r>
          </a:p>
          <a:p>
            <a:pPr lvl="0" rtl="0">
              <a:spcBef>
                <a:spcPts val="0"/>
              </a:spcBef>
              <a:buNone/>
            </a:pPr>
            <a:r>
              <a:rPr lang="en-US" sz="3100" b="1">
                <a:solidFill>
                  <a:srgbClr val="008080"/>
                </a:solidFill>
                <a:highlight>
                  <a:srgbClr val="FFFFFF"/>
                </a:highlight>
              </a:rPr>
              <a:t>...</a:t>
            </a:r>
          </a:p>
          <a:p>
            <a:pPr lvl="0" rtl="0">
              <a:spcBef>
                <a:spcPts val="0"/>
              </a:spcBef>
              <a:buNone/>
            </a:pPr>
            <a:r>
              <a:rPr lang="en-US" sz="3100" b="1">
                <a:solidFill>
                  <a:srgbClr val="008080"/>
                </a:solidFill>
                <a:highlight>
                  <a:srgbClr val="FFFFFF"/>
                </a:highlight>
              </a:rPr>
              <a:t>9600 0.154132</a:t>
            </a:r>
          </a:p>
          <a:p>
            <a:pPr lvl="0" rtl="0">
              <a:spcBef>
                <a:spcPts val="0"/>
              </a:spcBef>
              <a:buNone/>
            </a:pPr>
            <a:r>
              <a:rPr lang="en-US" sz="3100" b="1">
                <a:solidFill>
                  <a:srgbClr val="008080"/>
                </a:solidFill>
                <a:highlight>
                  <a:srgbClr val="FFFFFF"/>
                </a:highlight>
              </a:rPr>
              <a:t>9800 0.151778</a:t>
            </a:r>
          </a:p>
          <a:p>
            <a:pPr lvl="0" rtl="0">
              <a:spcBef>
                <a:spcPts val="0"/>
              </a:spcBef>
              <a:buNone/>
            </a:pPr>
            <a:r>
              <a:rPr lang="en-US" sz="3100" b="1">
                <a:solidFill>
                  <a:srgbClr val="008080"/>
                </a:solidFill>
                <a:highlight>
                  <a:srgbClr val="FFFFFF"/>
                </a:highlight>
              </a:rPr>
              <a:t>10000 0.149496</a:t>
            </a:r>
          </a:p>
          <a:p>
            <a:pPr lvl="0" rtl="0">
              <a:spcBef>
                <a:spcPts val="0"/>
              </a:spcBef>
              <a:buClr>
                <a:schemeClr val="dk1"/>
              </a:buClr>
              <a:buFont typeface="Arial"/>
              <a:buNone/>
            </a:pPr>
            <a:endParaRPr sz="3100" b="1">
              <a:solidFill>
                <a:srgbClr val="008080"/>
              </a:solidFill>
              <a:highlight>
                <a:srgbClr val="FFFFFF"/>
              </a:highlight>
            </a:endParaRPr>
          </a:p>
          <a:p>
            <a:pPr lvl="0" rtl="0">
              <a:spcBef>
                <a:spcPts val="0"/>
              </a:spcBef>
              <a:buNone/>
            </a:pPr>
            <a:endParaRPr sz="3100" b="1">
              <a:solidFill>
                <a:srgbClr val="008080"/>
              </a:solidFill>
              <a:highlight>
                <a:srgbClr val="FFFFFF"/>
              </a:highlight>
            </a:endParaRPr>
          </a:p>
          <a:p>
            <a:pPr lvl="0" rtl="0">
              <a:spcBef>
                <a:spcPts val="0"/>
              </a:spcBef>
              <a:buNone/>
            </a:pPr>
            <a:r>
              <a:rPr lang="en-US" sz="3100" b="1">
                <a:solidFill>
                  <a:srgbClr val="008080"/>
                </a:solidFill>
                <a:highlight>
                  <a:srgbClr val="FFFFFF"/>
                </a:highlight>
              </a:rPr>
              <a:t>Hypothesis:  </a:t>
            </a:r>
          </a:p>
          <a:p>
            <a:pPr lvl="0" rtl="0">
              <a:spcBef>
                <a:spcPts val="0"/>
              </a:spcBef>
              <a:buNone/>
            </a:pPr>
            <a:r>
              <a:rPr lang="en-US" sz="3100" b="1">
                <a:solidFill>
                  <a:srgbClr val="008080"/>
                </a:solidFill>
                <a:highlight>
                  <a:srgbClr val="FFFFFF"/>
                </a:highlight>
              </a:rPr>
              <a:t>[[ 0.03074029]</a:t>
            </a:r>
          </a:p>
          <a:p>
            <a:pPr lvl="0" rtl="0">
              <a:spcBef>
                <a:spcPts val="0"/>
              </a:spcBef>
              <a:buNone/>
            </a:pPr>
            <a:r>
              <a:rPr lang="en-US" sz="3100" b="1">
                <a:solidFill>
                  <a:srgbClr val="008080"/>
                </a:solidFill>
                <a:highlight>
                  <a:srgbClr val="FFFFFF"/>
                </a:highlight>
              </a:rPr>
              <a:t>[ 0.15884677]</a:t>
            </a:r>
          </a:p>
          <a:p>
            <a:pPr lvl="0" rtl="0">
              <a:spcBef>
                <a:spcPts val="0"/>
              </a:spcBef>
              <a:buNone/>
            </a:pPr>
            <a:r>
              <a:rPr lang="en-US" sz="3100" b="1">
                <a:solidFill>
                  <a:srgbClr val="008080"/>
                </a:solidFill>
                <a:highlight>
                  <a:srgbClr val="FFFFFF"/>
                </a:highlight>
              </a:rPr>
              <a:t>[ 0.30486736]</a:t>
            </a:r>
          </a:p>
          <a:p>
            <a:pPr lvl="0" rtl="0">
              <a:spcBef>
                <a:spcPts val="0"/>
              </a:spcBef>
              <a:buNone/>
            </a:pPr>
            <a:r>
              <a:rPr lang="en-US" sz="3100" b="1">
                <a:solidFill>
                  <a:srgbClr val="008080"/>
                </a:solidFill>
                <a:highlight>
                  <a:srgbClr val="FFFFFF"/>
                </a:highlight>
              </a:rPr>
              <a:t>[ 0.78138196]</a:t>
            </a:r>
          </a:p>
          <a:p>
            <a:pPr lvl="0" rtl="0">
              <a:spcBef>
                <a:spcPts val="0"/>
              </a:spcBef>
              <a:buNone/>
            </a:pPr>
            <a:r>
              <a:rPr lang="en-US" sz="3100" b="1">
                <a:solidFill>
                  <a:srgbClr val="008080"/>
                </a:solidFill>
                <a:highlight>
                  <a:srgbClr val="FFFFFF"/>
                </a:highlight>
              </a:rPr>
              <a:t>[ 0.93957496]</a:t>
            </a:r>
          </a:p>
          <a:p>
            <a:pPr lvl="0" rtl="0">
              <a:spcBef>
                <a:spcPts val="0"/>
              </a:spcBef>
              <a:buNone/>
            </a:pPr>
            <a:r>
              <a:rPr lang="en-US" sz="3100" b="1">
                <a:solidFill>
                  <a:srgbClr val="008080"/>
                </a:solidFill>
                <a:highlight>
                  <a:srgbClr val="FFFFFF"/>
                </a:highlight>
              </a:rPr>
              <a:t>[ 0.98016882]]</a:t>
            </a:r>
          </a:p>
          <a:p>
            <a:pPr lvl="0" rtl="0">
              <a:spcBef>
                <a:spcPts val="0"/>
              </a:spcBef>
              <a:buNone/>
            </a:pPr>
            <a:endParaRPr sz="3100" b="1">
              <a:solidFill>
                <a:srgbClr val="008080"/>
              </a:solidFill>
              <a:highlight>
                <a:srgbClr val="FFFFFF"/>
              </a:highlight>
            </a:endParaRPr>
          </a:p>
          <a:p>
            <a:pPr lvl="0" rtl="0">
              <a:spcBef>
                <a:spcPts val="0"/>
              </a:spcBef>
              <a:buNone/>
            </a:pPr>
            <a:r>
              <a:rPr lang="en-US" sz="3100" b="1">
                <a:solidFill>
                  <a:srgbClr val="008080"/>
                </a:solidFill>
                <a:highlight>
                  <a:srgbClr val="FFFFFF"/>
                </a:highlight>
              </a:rPr>
              <a:t>Correct (Y):  </a:t>
            </a:r>
          </a:p>
          <a:p>
            <a:pPr lvl="0" rtl="0">
              <a:spcBef>
                <a:spcPts val="0"/>
              </a:spcBef>
              <a:buNone/>
            </a:pPr>
            <a:r>
              <a:rPr lang="en-US" sz="3100" b="1">
                <a:solidFill>
                  <a:srgbClr val="008080"/>
                </a:solidFill>
                <a:highlight>
                  <a:srgbClr val="FFFFFF"/>
                </a:highlight>
              </a:rPr>
              <a:t>[[ 0.]</a:t>
            </a:r>
          </a:p>
          <a:p>
            <a:pPr lvl="0" rtl="0">
              <a:spcBef>
                <a:spcPts val="0"/>
              </a:spcBef>
              <a:buNone/>
            </a:pPr>
            <a:r>
              <a:rPr lang="en-US" sz="3100" b="1">
                <a:solidFill>
                  <a:srgbClr val="008080"/>
                </a:solidFill>
                <a:highlight>
                  <a:srgbClr val="FFFFFF"/>
                </a:highlight>
              </a:rPr>
              <a:t>[ 0.]</a:t>
            </a:r>
          </a:p>
          <a:p>
            <a:pPr lvl="0" rtl="0">
              <a:spcBef>
                <a:spcPts val="0"/>
              </a:spcBef>
              <a:buNone/>
            </a:pPr>
            <a:r>
              <a:rPr lang="en-US" sz="3100" b="1">
                <a:solidFill>
                  <a:srgbClr val="008080"/>
                </a:solidFill>
                <a:highlight>
                  <a:srgbClr val="FFFFFF"/>
                </a:highlight>
              </a:rPr>
              <a:t>[ 0.]</a:t>
            </a:r>
          </a:p>
          <a:p>
            <a:pPr lvl="0" rtl="0">
              <a:spcBef>
                <a:spcPts val="0"/>
              </a:spcBef>
              <a:buNone/>
            </a:pPr>
            <a:r>
              <a:rPr lang="en-US" sz="3100" b="1">
                <a:solidFill>
                  <a:srgbClr val="008080"/>
                </a:solidFill>
                <a:highlight>
                  <a:srgbClr val="FFFFFF"/>
                </a:highlight>
              </a:rPr>
              <a:t>[ 1.]</a:t>
            </a:r>
          </a:p>
          <a:p>
            <a:pPr lvl="0" rtl="0">
              <a:spcBef>
                <a:spcPts val="0"/>
              </a:spcBef>
              <a:buNone/>
            </a:pPr>
            <a:r>
              <a:rPr lang="en-US" sz="3100" b="1">
                <a:solidFill>
                  <a:srgbClr val="008080"/>
                </a:solidFill>
                <a:highlight>
                  <a:srgbClr val="FFFFFF"/>
                </a:highlight>
              </a:rPr>
              <a:t>[ 1.]</a:t>
            </a:r>
          </a:p>
          <a:p>
            <a:pPr lvl="0" rtl="0">
              <a:spcBef>
                <a:spcPts val="0"/>
              </a:spcBef>
              <a:buNone/>
            </a:pPr>
            <a:r>
              <a:rPr lang="en-US" sz="3100" b="1">
                <a:solidFill>
                  <a:srgbClr val="008080"/>
                </a:solidFill>
                <a:highlight>
                  <a:srgbClr val="FFFFFF"/>
                </a:highlight>
              </a:rPr>
              <a:t>[ 1.]]</a:t>
            </a:r>
          </a:p>
          <a:p>
            <a:pPr lvl="0" rtl="0">
              <a:spcBef>
                <a:spcPts val="0"/>
              </a:spcBef>
              <a:buNone/>
            </a:pPr>
            <a:endParaRPr sz="3100" b="1">
              <a:solidFill>
                <a:srgbClr val="008080"/>
              </a:solidFill>
              <a:highlight>
                <a:srgbClr val="FFFFFF"/>
              </a:highlight>
            </a:endParaRPr>
          </a:p>
          <a:p>
            <a:pPr lvl="0" rtl="0">
              <a:spcBef>
                <a:spcPts val="0"/>
              </a:spcBef>
              <a:buNone/>
            </a:pPr>
            <a:r>
              <a:rPr lang="en-US" sz="3100" b="1">
                <a:solidFill>
                  <a:srgbClr val="008080"/>
                </a:solidFill>
                <a:highlight>
                  <a:srgbClr val="FFFFFF"/>
                </a:highlight>
              </a:rPr>
              <a:t>Accuracy:  1.0</a:t>
            </a:r>
          </a:p>
        </p:txBody>
      </p:sp>
      <p:sp>
        <p:nvSpPr>
          <p:cNvPr id="979" name="Shape 979"/>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3697152" y="578133"/>
            <a:ext cx="10166400" cy="3428700"/>
          </a:xfrm>
          <a:prstGeom prst="rect">
            <a:avLst/>
          </a:prstGeom>
        </p:spPr>
        <p:txBody>
          <a:bodyPr wrap="square" lIns="91400" tIns="91400" rIns="91400" bIns="91400" anchor="ctr" anchorCtr="0">
            <a:noAutofit/>
          </a:bodyPr>
          <a:lstStyle/>
          <a:p>
            <a:pPr lvl="0" rtl="0">
              <a:spcBef>
                <a:spcPts val="0"/>
              </a:spcBef>
              <a:buNone/>
            </a:pPr>
            <a:r>
              <a:rPr lang="en-US"/>
              <a:t>Classifying diabetes</a:t>
            </a:r>
          </a:p>
        </p:txBody>
      </p:sp>
      <p:pic>
        <p:nvPicPr>
          <p:cNvPr id="985" name="Shape 985" descr="Image result for diabetes"/>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wrap="square" lIns="243800" tIns="243800" rIns="243800" bIns="243800" anchor="ctr" anchorCtr="0">
            <a:noAutofit/>
          </a:bodyPr>
          <a:lstStyle/>
          <a:p>
            <a:pPr lvl="0" rtl="0">
              <a:spcBef>
                <a:spcPts val="0"/>
              </a:spcBef>
              <a:buNone/>
            </a:pPr>
            <a:endParaRPr sz="4000" b="1">
              <a:solidFill>
                <a:schemeClr val="dk1"/>
              </a:solidFill>
              <a:highlight>
                <a:srgbClr val="FFFFFF"/>
              </a:highlight>
            </a:endParaRPr>
          </a:p>
          <a:p>
            <a:pPr lvl="0" rtl="0">
              <a:spcBef>
                <a:spcPts val="0"/>
              </a:spcBef>
              <a:buNone/>
            </a:pPr>
            <a:r>
              <a:rPr lang="en-US" sz="4000">
                <a:solidFill>
                  <a:schemeClr val="dk1"/>
                </a:solidFill>
                <a:highlight>
                  <a:srgbClr val="FF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 np.loadtxt(</a:t>
            </a:r>
            <a:r>
              <a:rPr lang="en-US" sz="4000" b="1">
                <a:solidFill>
                  <a:srgbClr val="008080"/>
                </a:solidFill>
                <a:highlight>
                  <a:srgbClr val="FFFFFF"/>
                </a:highlight>
                <a:latin typeface="Consolas"/>
                <a:ea typeface="Consolas"/>
                <a:cs typeface="Consolas"/>
                <a:sym typeface="Consolas"/>
              </a:rPr>
              <a:t>'data-03-diabetes.csv'</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delimiter</a:t>
            </a:r>
            <a:r>
              <a:rPr lang="en-US" sz="4000">
                <a:solidFill>
                  <a:schemeClr val="dk1"/>
                </a:solidFill>
                <a:highlight>
                  <a:srgbClr val="FFFFFF"/>
                </a:highlight>
                <a:latin typeface="Consolas"/>
                <a:ea typeface="Consolas"/>
                <a:cs typeface="Consolas"/>
                <a:sym typeface="Consolas"/>
              </a:rPr>
              <a:t>=</a:t>
            </a:r>
            <a:r>
              <a:rPr lang="en-US" sz="4000" b="1">
                <a:solidFill>
                  <a:srgbClr val="008080"/>
                </a:solidFill>
                <a:highlight>
                  <a:srgbClr val="FFFFFF"/>
                </a:highlight>
                <a:latin typeface="Consolas"/>
                <a:ea typeface="Consolas"/>
                <a:cs typeface="Consolas"/>
                <a:sym typeface="Consolas"/>
              </a:rPr>
              <a:t>','</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dtype</a:t>
            </a:r>
            <a:r>
              <a:rPr lang="en-US" sz="4000">
                <a:solidFill>
                  <a:schemeClr val="dk1"/>
                </a:solidFill>
                <a:highlight>
                  <a:srgbClr val="FFFFFF"/>
                </a:highlight>
                <a:latin typeface="Consolas"/>
                <a:ea typeface="Consolas"/>
                <a:cs typeface="Consolas"/>
                <a:sym typeface="Consolas"/>
              </a:rPr>
              <a:t>=np.float32)</a:t>
            </a:r>
          </a:p>
          <a:p>
            <a:pPr lvl="0" rtl="0">
              <a:spcBef>
                <a:spcPts val="0"/>
              </a:spcBef>
              <a:buNone/>
            </a:pPr>
            <a:r>
              <a:rPr lang="en-US" sz="4000">
                <a:solidFill>
                  <a:schemeClr val="dk1"/>
                </a:solidFill>
                <a:highlight>
                  <a:srgbClr val="FFFFFF"/>
                </a:highlight>
                <a:latin typeface="Consolas"/>
                <a:ea typeface="Consolas"/>
                <a:cs typeface="Consolas"/>
                <a:sym typeface="Consolas"/>
              </a:rPr>
              <a:t>x_data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chemeClr val="dk1"/>
                </a:solidFill>
                <a:highlight>
                  <a:srgbClr val="FFFFFF"/>
                </a:highlight>
                <a:latin typeface="Consolas"/>
                <a:ea typeface="Consolas"/>
                <a:cs typeface="Consolas"/>
                <a:sym typeface="Consolas"/>
              </a:rPr>
              <a:t>y_data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endParaRPr sz="4000" b="1">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w="9525" cap="flat" cmpd="sng">
            <a:solidFill>
              <a:srgbClr val="4A86E8"/>
            </a:solidFill>
            <a:prstDash val="solid"/>
            <a:round/>
            <a:headEnd type="none" w="med" len="med"/>
            <a:tailEnd type="none" w="med" len="med"/>
          </a:ln>
        </p:spPr>
      </p:pic>
      <p:sp>
        <p:nvSpPr>
          <p:cNvPr id="988" name="Shape 988"/>
          <p:cNvSpPr txBox="1"/>
          <p:nvPr/>
        </p:nvSpPr>
        <p:spPr>
          <a:xfrm>
            <a:off x="7076036" y="12864036"/>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dirty="0">
                <a:solidFill>
                  <a:schemeClr val="hlink"/>
                </a:solidFill>
                <a:hlinkClick r:id="rId5"/>
              </a:rPr>
              <a:t>https://github.com/hunkim/DeepLearningZeroToAll/blob/master/lab-05-2-logistic_regression_diabetes.py</a:t>
            </a:r>
            <a:r>
              <a:rPr lang="en-US" sz="29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descr="pasted-image.png"/>
          <p:cNvPicPr preferRelativeResize="0"/>
          <p:nvPr/>
        </p:nvPicPr>
        <p:blipFill rotWithShape="1">
          <a:blip r:embed="rId3">
            <a:alphaModFix/>
          </a:blip>
          <a:srcRect/>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wrap="square" lIns="243800" tIns="243800" rIns="243800" bIns="243800" anchor="ctr" anchorCtr="0">
            <a:noAutofit/>
          </a:bodyPr>
          <a:lstStyle/>
          <a:p>
            <a:pPr lvl="0" rtl="0">
              <a:spcBef>
                <a:spcPts val="0"/>
              </a:spcBef>
              <a:buNone/>
            </a:pPr>
            <a:r>
              <a:rPr lang="en-US" sz="2400">
                <a:solidFill>
                  <a:schemeClr val="dk1"/>
                </a:solidFill>
                <a:highlight>
                  <a:srgbClr val="FFFFFF"/>
                </a:highlight>
                <a:latin typeface="Consolas"/>
                <a:ea typeface="Consolas"/>
                <a:cs typeface="Consolas"/>
                <a:sym typeface="Consolas"/>
              </a:rPr>
              <a:t>xy = np.loadtxt(</a:t>
            </a:r>
            <a:r>
              <a:rPr lang="en-US" sz="2400" b="1">
                <a:solidFill>
                  <a:srgbClr val="008080"/>
                </a:solidFill>
                <a:highlight>
                  <a:srgbClr val="FFFFFF"/>
                </a:highlight>
                <a:latin typeface="Consolas"/>
                <a:ea typeface="Consolas"/>
                <a:cs typeface="Consolas"/>
                <a:sym typeface="Consolas"/>
              </a:rPr>
              <a:t>'data-03-diabetes.csv'</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delimiter</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=np.float32)</a:t>
            </a:r>
          </a:p>
          <a:p>
            <a:pPr lvl="0" rtl="0">
              <a:spcBef>
                <a:spcPts val="0"/>
              </a:spcBef>
              <a:buNone/>
            </a:pPr>
            <a:r>
              <a:rPr lang="en-US" sz="2400">
                <a:solidFill>
                  <a:schemeClr val="dk1"/>
                </a:solidFill>
                <a:highlight>
                  <a:srgbClr val="FFFFFF"/>
                </a:highlight>
                <a:latin typeface="Consolas"/>
                <a:ea typeface="Consolas"/>
                <a:cs typeface="Consolas"/>
                <a:sym typeface="Consolas"/>
              </a:rPr>
              <a:t>x_data = xy[:,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y_data = xy[:,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i="1">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400">
                <a:solidFill>
                  <a:schemeClr val="dk1"/>
                </a:solidFill>
                <a:highlight>
                  <a:srgbClr val="FFFFFF"/>
                </a:highlight>
                <a:latin typeface="Consolas"/>
                <a:ea typeface="Consolas"/>
                <a:cs typeface="Consolas"/>
                <a:sym typeface="Consolas"/>
              </a:rPr>
              <a:t>X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Y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i="1">
                <a:solidFill>
                  <a:srgbClr val="808080"/>
                </a:solidFill>
                <a:highlight>
                  <a:srgbClr val="FFFFFF"/>
                </a:highlight>
                <a:latin typeface="Consolas"/>
                <a:ea typeface="Consolas"/>
                <a:cs typeface="Consolas"/>
                <a:sym typeface="Consolas"/>
              </a:rPr>
              <a:t># Hypothesis using sigmoid: tf.div(1., 1. + tf.exp(tf.matmul(X, W)))</a:t>
            </a:r>
          </a:p>
          <a:p>
            <a:pPr lvl="0" rtl="0">
              <a:spcBef>
                <a:spcPts val="0"/>
              </a:spcBef>
              <a:buNone/>
            </a:pPr>
            <a:r>
              <a:rPr lang="en-US" sz="2400">
                <a:solidFill>
                  <a:schemeClr val="dk1"/>
                </a:solidFill>
                <a:highlight>
                  <a:srgbClr val="FFFFFF"/>
                </a:highlight>
                <a:latin typeface="Consolas"/>
                <a:ea typeface="Consolas"/>
                <a:cs typeface="Consolas"/>
                <a:sym typeface="Consolas"/>
              </a:rPr>
              <a:t>hypothesis = tf.sigmoid(tf.matmul(X, W) + b)</a:t>
            </a:r>
          </a:p>
          <a:p>
            <a:pPr lvl="0" rtl="0">
              <a:spcBef>
                <a:spcPts val="0"/>
              </a:spcBef>
              <a:buNone/>
            </a:pPr>
            <a:r>
              <a:rPr lang="en-US" sz="2400" i="1">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400">
                <a:solidFill>
                  <a:schemeClr val="dk1"/>
                </a:solidFill>
                <a:highlight>
                  <a:srgbClr val="FFFFFF"/>
                </a:highlight>
                <a:latin typeface="Consolas"/>
                <a:ea typeface="Consolas"/>
                <a:cs typeface="Consolas"/>
                <a:sym typeface="Consolas"/>
              </a:rPr>
              <a:t>cost = -tf.reduce_mean(Y * tf.log(hypothesis) + (</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Y) * tf.log(</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hypothesis))</a:t>
            </a:r>
          </a:p>
          <a:p>
            <a:pPr lvl="0" rtl="0">
              <a:spcBef>
                <a:spcPts val="0"/>
              </a:spcBef>
              <a:buNone/>
            </a:pPr>
            <a:r>
              <a:rPr lang="en-US" sz="2400">
                <a:solidFill>
                  <a:schemeClr val="dk1"/>
                </a:solidFill>
                <a:highlight>
                  <a:srgbClr val="FFFFFF"/>
                </a:highlight>
                <a:latin typeface="Consolas"/>
                <a:ea typeface="Consolas"/>
                <a:cs typeface="Consolas"/>
                <a:sym typeface="Consolas"/>
              </a:rPr>
              <a:t>train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).minimize(cost)</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i="1">
                <a:solidFill>
                  <a:srgbClr val="808080"/>
                </a:solidFill>
                <a:highlight>
                  <a:srgbClr val="FFFFFF"/>
                </a:highlight>
                <a:latin typeface="Consolas"/>
                <a:ea typeface="Consolas"/>
                <a:cs typeface="Consolas"/>
                <a:sym typeface="Consolas"/>
              </a:rPr>
              <a:t># Accuracy computation</a:t>
            </a:r>
          </a:p>
          <a:p>
            <a:pPr lvl="0" rtl="0">
              <a:spcBef>
                <a:spcPts val="0"/>
              </a:spcBef>
              <a:buNone/>
            </a:pPr>
            <a:r>
              <a:rPr lang="en-US" sz="2400" i="1">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400">
                <a:solidFill>
                  <a:schemeClr val="dk1"/>
                </a:solidFill>
                <a:highlight>
                  <a:srgbClr val="FFFFFF"/>
                </a:highlight>
                <a:latin typeface="Consolas"/>
                <a:ea typeface="Consolas"/>
                <a:cs typeface="Consolas"/>
                <a:sym typeface="Consolas"/>
              </a:rPr>
              <a:t>predicted = tf.cast(hypothesis &gt; </a:t>
            </a:r>
            <a:r>
              <a:rPr lang="en-US" sz="2400">
                <a:solidFill>
                  <a:srgbClr val="0000FF"/>
                </a:solidFill>
                <a:highlight>
                  <a:srgbClr val="FFFFFF"/>
                </a:highlight>
                <a:latin typeface="Consolas"/>
                <a:ea typeface="Consolas"/>
                <a:cs typeface="Consolas"/>
                <a:sym typeface="Consolas"/>
              </a:rPr>
              <a:t>0.5</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r>
              <a:rPr lang="en-US" sz="2400">
                <a:solidFill>
                  <a:schemeClr val="dk1"/>
                </a:solidFill>
                <a:highlight>
                  <a:srgbClr val="FFFFFF"/>
                </a:highlight>
                <a:latin typeface="Consolas"/>
                <a:ea typeface="Consolas"/>
                <a:cs typeface="Consolas"/>
                <a:sym typeface="Consolas"/>
              </a:rPr>
              <a:t>accuracy = tf.reduce_mean(tf.cast(tf.equal(predicted, Y),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i="1">
                <a:solidFill>
                  <a:srgbClr val="808080"/>
                </a:solidFill>
                <a:highlight>
                  <a:srgbClr val="FFFFFF"/>
                </a:highlight>
                <a:latin typeface="Consolas"/>
                <a:ea typeface="Consolas"/>
                <a:cs typeface="Consolas"/>
                <a:sym typeface="Consolas"/>
              </a:rPr>
              <a:t># Launch graph</a:t>
            </a:r>
          </a:p>
          <a:p>
            <a:pPr lvl="0" rtl="0">
              <a:spcBef>
                <a:spcPts val="0"/>
              </a:spcBef>
              <a:buNone/>
            </a:pPr>
            <a:r>
              <a:rPr lang="en-US" sz="2400" b="1">
                <a:solidFill>
                  <a:srgbClr val="000080"/>
                </a:solidFill>
                <a:highlight>
                  <a:srgbClr val="FFFFFF"/>
                </a:highlight>
                <a:latin typeface="Consolas"/>
                <a:ea typeface="Consolas"/>
                <a:cs typeface="Consolas"/>
                <a:sym typeface="Consolas"/>
              </a:rPr>
              <a:t>with </a:t>
            </a:r>
            <a:r>
              <a:rPr lang="en-US" sz="2400">
                <a:solidFill>
                  <a:schemeClr val="dk1"/>
                </a:solidFill>
                <a:highlight>
                  <a:srgbClr val="FFFFFF"/>
                </a:highlight>
                <a:latin typeface="Consolas"/>
                <a:ea typeface="Consolas"/>
                <a:cs typeface="Consolas"/>
                <a:sym typeface="Consolas"/>
              </a:rPr>
              <a:t>tf.Session() </a:t>
            </a:r>
            <a:r>
              <a:rPr lang="en-US" sz="2400" b="1">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sess:</a:t>
            </a:r>
          </a:p>
          <a:p>
            <a:pPr lvl="0" rtl="0">
              <a:spcBef>
                <a:spcPts val="0"/>
              </a:spcBef>
              <a:buNone/>
            </a:pPr>
            <a:r>
              <a:rPr lang="en-US" sz="2400" i="1">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feed = {X: x_data, Y: y_data}</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b="1">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lang="en-US" sz="2400" b="1">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10001</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sess.run(train,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b="1">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endParaRPr sz="2400">
              <a:solidFill>
                <a:schemeClr val="dk1"/>
              </a:solidFill>
              <a:highlight>
                <a:srgbClr val="FFFFFF"/>
              </a:highlight>
              <a:latin typeface="Consolas"/>
              <a:ea typeface="Consolas"/>
              <a:cs typeface="Consolas"/>
              <a:sym typeface="Consolas"/>
            </a:endParaRP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i="1">
                <a:solidFill>
                  <a:srgbClr val="808080"/>
                </a:solidFill>
                <a:highlight>
                  <a:srgbClr val="FFFFFF"/>
                </a:highlight>
                <a:latin typeface="Consolas"/>
                <a:ea typeface="Consolas"/>
                <a:cs typeface="Consolas"/>
                <a:sym typeface="Consolas"/>
              </a:rPr>
              <a:t># Accuracy report</a:t>
            </a:r>
          </a:p>
          <a:p>
            <a:pPr lvl="0" rtl="0">
              <a:spcBef>
                <a:spcPts val="0"/>
              </a:spcBef>
              <a:buNone/>
            </a:pPr>
            <a:r>
              <a:rPr lang="en-US" sz="2400" i="1">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h, c, a = sess.run([hypothesis, predicted, accuracy],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p>
          <a:p>
            <a:pPr lvl="0" rtl="0">
              <a:spcBef>
                <a:spcPts val="0"/>
              </a:spcBef>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a:t>
            </a:r>
            <a:r>
              <a:rPr lang="en-US" sz="2400" b="1">
                <a:solidFill>
                  <a:srgbClr val="008080"/>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a:t>
            </a:r>
            <a:r>
              <a:rPr lang="en-US" sz="2400" b="1">
                <a:solidFill>
                  <a:srgbClr val="008080"/>
                </a:solidFill>
                <a:highlight>
                  <a:srgbClr val="FFFFFF"/>
                </a:highlight>
                <a:latin typeface="Consolas"/>
                <a:ea typeface="Consolas"/>
                <a:cs typeface="Consolas"/>
                <a:sym typeface="Consolas"/>
              </a:rPr>
              <a:t>Hypothesis: "</a:t>
            </a:r>
            <a:r>
              <a:rPr lang="en-US" sz="2400">
                <a:solidFill>
                  <a:schemeClr val="dk1"/>
                </a:solidFill>
                <a:highlight>
                  <a:srgbClr val="FFFFFF"/>
                </a:highlight>
                <a:latin typeface="Consolas"/>
                <a:ea typeface="Consolas"/>
                <a:cs typeface="Consolas"/>
                <a:sym typeface="Consolas"/>
              </a:rPr>
              <a:t>, h, </a:t>
            </a:r>
            <a:r>
              <a:rPr lang="en-US" sz="2400" b="1">
                <a:solidFill>
                  <a:srgbClr val="008080"/>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a:t>
            </a:r>
            <a:r>
              <a:rPr lang="en-US" sz="2400" b="1">
                <a:solidFill>
                  <a:srgbClr val="008080"/>
                </a:solidFill>
                <a:highlight>
                  <a:srgbClr val="FFFFFF"/>
                </a:highlight>
                <a:latin typeface="Consolas"/>
                <a:ea typeface="Consolas"/>
                <a:cs typeface="Consolas"/>
                <a:sym typeface="Consolas"/>
              </a:rPr>
              <a:t>Correct (Y): "</a:t>
            </a:r>
            <a:r>
              <a:rPr lang="en-US" sz="2400">
                <a:solidFill>
                  <a:schemeClr val="dk1"/>
                </a:solidFill>
                <a:highlight>
                  <a:srgbClr val="FFFFFF"/>
                </a:highlight>
                <a:latin typeface="Consolas"/>
                <a:ea typeface="Consolas"/>
                <a:cs typeface="Consolas"/>
                <a:sym typeface="Consolas"/>
              </a:rPr>
              <a:t>, c, </a:t>
            </a:r>
            <a:r>
              <a:rPr lang="en-US" sz="2400" b="1">
                <a:solidFill>
                  <a:srgbClr val="008080"/>
                </a:solidFill>
                <a:highlight>
                  <a:srgbClr val="FFFFFF"/>
                </a:highlight>
                <a:latin typeface="Consolas"/>
                <a:ea typeface="Consolas"/>
                <a:cs typeface="Consolas"/>
                <a:sym typeface="Consolas"/>
              </a:rPr>
              <a:t>"</a:t>
            </a:r>
            <a:r>
              <a:rPr lang="en-US" sz="2400" b="1">
                <a:solidFill>
                  <a:srgbClr val="000080"/>
                </a:solidFill>
                <a:highlight>
                  <a:srgbClr val="FFFFFF"/>
                </a:highlight>
                <a:latin typeface="Consolas"/>
                <a:ea typeface="Consolas"/>
                <a:cs typeface="Consolas"/>
                <a:sym typeface="Consolas"/>
              </a:rPr>
              <a:t>\n</a:t>
            </a:r>
            <a:r>
              <a:rPr lang="en-US" sz="2400" b="1">
                <a:solidFill>
                  <a:srgbClr val="008080"/>
                </a:solidFill>
                <a:highlight>
                  <a:srgbClr val="FFFFFF"/>
                </a:highlight>
                <a:latin typeface="Consolas"/>
                <a:ea typeface="Consolas"/>
                <a:cs typeface="Consolas"/>
                <a:sym typeface="Consolas"/>
              </a:rPr>
              <a:t>Accuracy: "</a:t>
            </a:r>
            <a:r>
              <a:rPr lang="en-US" sz="2400">
                <a:solidFill>
                  <a:schemeClr val="dk1"/>
                </a:solidFill>
                <a:highlight>
                  <a:srgbClr val="FFFFFF"/>
                </a:highlight>
                <a:latin typeface="Consolas"/>
                <a:ea typeface="Consolas"/>
                <a:cs typeface="Consolas"/>
                <a:sym typeface="Consolas"/>
              </a:rPr>
              <a:t>, a)</a:t>
            </a:r>
          </a:p>
        </p:txBody>
      </p:sp>
      <p:sp>
        <p:nvSpPr>
          <p:cNvPr id="994" name="Shape 994"/>
          <p:cNvSpPr txBox="1"/>
          <p:nvPr/>
        </p:nvSpPr>
        <p:spPr>
          <a:xfrm>
            <a:off x="20280667" y="977733"/>
            <a:ext cx="3598500" cy="10376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Clr>
                <a:schemeClr val="dk1"/>
              </a:buClr>
              <a:buSzPct val="90625"/>
              <a:buFont typeface="Arial"/>
              <a:buNone/>
            </a:pPr>
            <a:r>
              <a:rPr lang="en-US" sz="3200" b="1">
                <a:solidFill>
                  <a:srgbClr val="008080"/>
                </a:solidFill>
                <a:highlight>
                  <a:srgbClr val="FFFFFF"/>
                </a:highlight>
              </a:rPr>
              <a:t>0 0.82794</a:t>
            </a:r>
          </a:p>
          <a:p>
            <a:pPr lvl="0" rtl="0">
              <a:spcBef>
                <a:spcPts val="0"/>
              </a:spcBef>
              <a:buClr>
                <a:schemeClr val="dk1"/>
              </a:buClr>
              <a:buSzPct val="90625"/>
              <a:buFont typeface="Arial"/>
              <a:buNone/>
            </a:pPr>
            <a:r>
              <a:rPr lang="en-US" sz="3200" b="1">
                <a:solidFill>
                  <a:srgbClr val="008080"/>
                </a:solidFill>
                <a:highlight>
                  <a:srgbClr val="FFFFFF"/>
                </a:highlight>
              </a:rPr>
              <a:t>200 0.755181</a:t>
            </a:r>
          </a:p>
          <a:p>
            <a:pPr lvl="0" rtl="0">
              <a:spcBef>
                <a:spcPts val="0"/>
              </a:spcBef>
              <a:buClr>
                <a:schemeClr val="dk1"/>
              </a:buClr>
              <a:buSzPct val="90625"/>
              <a:buFont typeface="Arial"/>
              <a:buNone/>
            </a:pPr>
            <a:r>
              <a:rPr lang="en-US" sz="3200" b="1">
                <a:solidFill>
                  <a:srgbClr val="008080"/>
                </a:solidFill>
                <a:highlight>
                  <a:srgbClr val="FFFFFF"/>
                </a:highlight>
              </a:rPr>
              <a:t>400 0.726355</a:t>
            </a:r>
          </a:p>
          <a:p>
            <a:pPr lvl="0" rtl="0">
              <a:spcBef>
                <a:spcPts val="0"/>
              </a:spcBef>
              <a:buClr>
                <a:schemeClr val="dk1"/>
              </a:buClr>
              <a:buSzPct val="90625"/>
              <a:buFont typeface="Arial"/>
              <a:buNone/>
            </a:pPr>
            <a:r>
              <a:rPr lang="en-US" sz="3200" b="1">
                <a:solidFill>
                  <a:srgbClr val="008080"/>
                </a:solidFill>
                <a:highlight>
                  <a:srgbClr val="FFFFFF"/>
                </a:highlight>
              </a:rPr>
              <a:t>600 0.705179</a:t>
            </a:r>
          </a:p>
          <a:p>
            <a:pPr lvl="0" rtl="0">
              <a:spcBef>
                <a:spcPts val="0"/>
              </a:spcBef>
              <a:buClr>
                <a:schemeClr val="dk1"/>
              </a:buClr>
              <a:buSzPct val="90625"/>
              <a:buFont typeface="Arial"/>
              <a:buNone/>
            </a:pPr>
            <a:r>
              <a:rPr lang="en-US" sz="3200" b="1">
                <a:solidFill>
                  <a:srgbClr val="008080"/>
                </a:solidFill>
                <a:highlight>
                  <a:srgbClr val="FFFFFF"/>
                </a:highlight>
              </a:rPr>
              <a:t>800 0.686631</a:t>
            </a:r>
          </a:p>
          <a:p>
            <a:pPr lvl="0" rtl="0">
              <a:spcBef>
                <a:spcPts val="0"/>
              </a:spcBef>
              <a:buClr>
                <a:schemeClr val="dk1"/>
              </a:buClr>
              <a:buSzPct val="90625"/>
              <a:buFont typeface="Arial"/>
              <a:buNone/>
            </a:pPr>
            <a:r>
              <a:rPr lang="en-US" sz="3200" b="1">
                <a:solidFill>
                  <a:srgbClr val="008080"/>
                </a:solidFill>
                <a:highlight>
                  <a:srgbClr val="FFFFFF"/>
                </a:highlight>
              </a:rPr>
              <a:t>...</a:t>
            </a:r>
          </a:p>
          <a:p>
            <a:pPr lvl="0" rtl="0">
              <a:spcBef>
                <a:spcPts val="0"/>
              </a:spcBef>
              <a:buClr>
                <a:schemeClr val="dk1"/>
              </a:buClr>
              <a:buSzPct val="90625"/>
              <a:buFont typeface="Arial"/>
              <a:buNone/>
            </a:pPr>
            <a:r>
              <a:rPr lang="en-US" sz="3200" b="1">
                <a:solidFill>
                  <a:srgbClr val="008080"/>
                </a:solidFill>
                <a:highlight>
                  <a:srgbClr val="FFFFFF"/>
                </a:highlight>
              </a:rPr>
              <a:t>9600 0.492056</a:t>
            </a:r>
          </a:p>
          <a:p>
            <a:pPr lvl="0" rtl="0">
              <a:spcBef>
                <a:spcPts val="0"/>
              </a:spcBef>
              <a:buClr>
                <a:schemeClr val="dk1"/>
              </a:buClr>
              <a:buSzPct val="90625"/>
              <a:buFont typeface="Arial"/>
              <a:buNone/>
            </a:pPr>
            <a:r>
              <a:rPr lang="en-US" sz="3200" b="1">
                <a:solidFill>
                  <a:srgbClr val="008080"/>
                </a:solidFill>
                <a:highlight>
                  <a:srgbClr val="FFFFFF"/>
                </a:highlight>
              </a:rPr>
              <a:t>9800 0.491396</a:t>
            </a:r>
          </a:p>
          <a:p>
            <a:pPr lvl="0" rtl="0">
              <a:spcBef>
                <a:spcPts val="0"/>
              </a:spcBef>
              <a:buClr>
                <a:schemeClr val="dk1"/>
              </a:buClr>
              <a:buSzPct val="90625"/>
              <a:buFont typeface="Arial"/>
              <a:buNone/>
            </a:pPr>
            <a:r>
              <a:rPr lang="en-US" sz="3200" b="1">
                <a:solidFill>
                  <a:srgbClr val="008080"/>
                </a:solidFill>
                <a:highlight>
                  <a:srgbClr val="FFFFFF"/>
                </a:highlight>
              </a:rPr>
              <a:t>10000 0.490767</a:t>
            </a:r>
          </a:p>
          <a:p>
            <a:pPr lvl="0" rtl="0">
              <a:spcBef>
                <a:spcPts val="0"/>
              </a:spcBef>
              <a:buNone/>
            </a:pPr>
            <a:endParaRPr sz="3200" b="1">
              <a:solidFill>
                <a:srgbClr val="008080"/>
              </a:solidFill>
              <a:highlight>
                <a:srgbClr val="FFFFFF"/>
              </a:highlight>
            </a:endParaRPr>
          </a:p>
          <a:p>
            <a:pPr lvl="0" rtl="0">
              <a:spcBef>
                <a:spcPts val="0"/>
              </a:spcBef>
              <a:buNone/>
            </a:pPr>
            <a:endParaRPr sz="3200" b="1">
              <a:solidFill>
                <a:srgbClr val="008080"/>
              </a:solidFill>
              <a:highlight>
                <a:srgbClr val="FFFFFF"/>
              </a:highlight>
            </a:endParaRPr>
          </a:p>
          <a:p>
            <a:pPr lvl="0" rtl="0">
              <a:spcBef>
                <a:spcPts val="0"/>
              </a:spcBef>
              <a:buNone/>
            </a:pPr>
            <a:r>
              <a:rPr lang="en-US" sz="3200" b="1">
                <a:solidFill>
                  <a:srgbClr val="008080"/>
                </a:solidFill>
                <a:highlight>
                  <a:srgbClr val="FFFFFF"/>
                </a:highlight>
              </a:rPr>
              <a:t> [ 0.7461012 ]</a:t>
            </a:r>
          </a:p>
          <a:p>
            <a:pPr lvl="0" rtl="0">
              <a:spcBef>
                <a:spcPts val="0"/>
              </a:spcBef>
              <a:buNone/>
            </a:pPr>
            <a:r>
              <a:rPr lang="en-US" sz="3200" b="1">
                <a:solidFill>
                  <a:srgbClr val="008080"/>
                </a:solidFill>
                <a:highlight>
                  <a:srgbClr val="FFFFFF"/>
                </a:highlight>
              </a:rPr>
              <a:t> [ 0.79919308]</a:t>
            </a:r>
          </a:p>
          <a:p>
            <a:pPr lvl="0" rtl="0">
              <a:spcBef>
                <a:spcPts val="0"/>
              </a:spcBef>
              <a:buNone/>
            </a:pPr>
            <a:r>
              <a:rPr lang="en-US" sz="3200" b="1">
                <a:solidFill>
                  <a:srgbClr val="008080"/>
                </a:solidFill>
                <a:highlight>
                  <a:srgbClr val="FFFFFF"/>
                </a:highlight>
              </a:rPr>
              <a:t> [ 0.72995949]</a:t>
            </a:r>
          </a:p>
          <a:p>
            <a:pPr lvl="0" rtl="0">
              <a:spcBef>
                <a:spcPts val="0"/>
              </a:spcBef>
              <a:buNone/>
            </a:pPr>
            <a:r>
              <a:rPr lang="en-US" sz="3200" b="1">
                <a:solidFill>
                  <a:srgbClr val="008080"/>
                </a:solidFill>
                <a:highlight>
                  <a:srgbClr val="FFFFFF"/>
                </a:highlight>
              </a:rPr>
              <a:t> [ 0.88297188]] </a:t>
            </a:r>
          </a:p>
          <a:p>
            <a:pPr lvl="0" rtl="0">
              <a:spcBef>
                <a:spcPts val="0"/>
              </a:spcBef>
              <a:buNone/>
            </a:pPr>
            <a:endParaRPr sz="3200" b="1">
              <a:solidFill>
                <a:srgbClr val="008080"/>
              </a:solidFill>
              <a:highlight>
                <a:srgbClr val="FFFFFF"/>
              </a:highlight>
            </a:endParaRPr>
          </a:p>
          <a:p>
            <a:pPr lvl="0" rtl="0">
              <a:spcBef>
                <a:spcPts val="0"/>
              </a:spcBef>
              <a:buNone/>
            </a:pPr>
            <a:r>
              <a:rPr lang="en-US" sz="3200" b="1">
                <a:solidFill>
                  <a:srgbClr val="008080"/>
                </a:solidFill>
                <a:highlight>
                  <a:srgbClr val="FFFFFF"/>
                </a:highlight>
              </a:rPr>
              <a:t>[ 1.]</a:t>
            </a:r>
          </a:p>
          <a:p>
            <a:pPr lvl="0" rtl="0">
              <a:spcBef>
                <a:spcPts val="0"/>
              </a:spcBef>
              <a:buNone/>
            </a:pPr>
            <a:r>
              <a:rPr lang="en-US" sz="3200" b="1">
                <a:solidFill>
                  <a:srgbClr val="008080"/>
                </a:solidFill>
                <a:highlight>
                  <a:srgbClr val="FFFFFF"/>
                </a:highlight>
              </a:rPr>
              <a:t>[ 1.]</a:t>
            </a:r>
          </a:p>
          <a:p>
            <a:pPr lvl="0" rtl="0">
              <a:spcBef>
                <a:spcPts val="0"/>
              </a:spcBef>
              <a:buNone/>
            </a:pPr>
            <a:r>
              <a:rPr lang="en-US" sz="3200" b="1">
                <a:solidFill>
                  <a:srgbClr val="008080"/>
                </a:solidFill>
                <a:highlight>
                  <a:srgbClr val="FFFFFF"/>
                </a:highlight>
              </a:rPr>
              <a:t>[ 1.]]</a:t>
            </a:r>
          </a:p>
          <a:p>
            <a:pPr lvl="0" rtl="0">
              <a:spcBef>
                <a:spcPts val="0"/>
              </a:spcBef>
              <a:buNone/>
            </a:pPr>
            <a:r>
              <a:rPr lang="en-US" sz="3200" b="1">
                <a:solidFill>
                  <a:srgbClr val="008080"/>
                </a:solidFill>
                <a:highlight>
                  <a:srgbClr val="FFFFFF"/>
                </a:highlight>
              </a:rPr>
              <a:t>Accuracy:  0.762846</a:t>
            </a:r>
          </a:p>
        </p:txBody>
      </p:sp>
      <p:sp>
        <p:nvSpPr>
          <p:cNvPr id="995" name="Shape 995"/>
          <p:cNvSpPr txBox="1"/>
          <p:nvPr/>
        </p:nvSpPr>
        <p:spPr>
          <a:xfrm>
            <a:off x="69715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https://github.com/hunkim/DeepLearningZeroToAll/blob/master/lab-05-2-logistic_regression_diabetes.py</a:t>
            </a:r>
            <a:r>
              <a:rPr lang="en-US" sz="2900"/>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1001" name="Shape 1001"/>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buClr>
                <a:srgbClr val="D9D9D9"/>
              </a:buClr>
            </a:pPr>
            <a:r>
              <a:rPr lang="en-US">
                <a:solidFill>
                  <a:srgbClr val="D9D9D9"/>
                </a:solidFill>
              </a:rPr>
              <a:t>Linear Regression</a:t>
            </a:r>
          </a:p>
          <a:p>
            <a:pPr marL="457200" marR="0" lvl="0" indent="-228600" algn="l" rtl="0">
              <a:lnSpc>
                <a:spcPct val="100000"/>
              </a:lnSpc>
              <a:spcBef>
                <a:spcPts val="0"/>
              </a:spcBef>
              <a:spcAft>
                <a:spcPts val="0"/>
              </a:spcAft>
              <a:buClr>
                <a:srgbClr val="D9D9D9"/>
              </a:buClr>
            </a:pPr>
            <a:r>
              <a:rPr lang="en-US">
                <a:solidFill>
                  <a:srgbClr val="D9D9D9"/>
                </a:solidFill>
              </a:rPr>
              <a:t>Logistic Regression (Binary classification)</a:t>
            </a:r>
          </a:p>
          <a:p>
            <a:pPr marL="457200" marR="0" lvl="0" indent="-228600" algn="l" rtl="0">
              <a:lnSpc>
                <a:spcPct val="100000"/>
              </a:lnSpc>
              <a:spcBef>
                <a:spcPts val="0"/>
              </a:spcBef>
              <a:spcAft>
                <a:spcPts val="0"/>
              </a:spcAft>
            </a:pPr>
            <a:r>
              <a:rPr lang="en-US"/>
              <a:t>Softmax Classification</a:t>
            </a:r>
          </a:p>
          <a:p>
            <a:pPr marL="457200" marR="0" lvl="0" indent="-228600" algn="l" rtl="0">
              <a:lnSpc>
                <a:spcPct val="100000"/>
              </a:lnSpc>
              <a:spcBef>
                <a:spcPts val="0"/>
              </a:spcBef>
              <a:spcAft>
                <a:spcPts val="0"/>
              </a:spcAft>
            </a:pPr>
            <a:r>
              <a:rPr lang="en-US"/>
              <a:t>Neural Networks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title"/>
          </p:nvPr>
        </p:nvSpPr>
        <p:spPr>
          <a:xfrm>
            <a:off x="4833937" y="357187"/>
            <a:ext cx="147162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Multiple labels (a, b, c)</a:t>
            </a:r>
          </a:p>
        </p:txBody>
      </p:sp>
      <p:sp>
        <p:nvSpPr>
          <p:cNvPr id="1007" name="Shape 1007"/>
          <p:cNvSpPr txBox="1">
            <a:spLocks noGrp="1"/>
          </p:cNvSpPr>
          <p:nvPr>
            <p:ph type="body" idx="1"/>
          </p:nvPr>
        </p:nvSpPr>
        <p:spPr>
          <a:xfrm>
            <a:off x="4833937" y="3893343"/>
            <a:ext cx="14716200" cy="8036700"/>
          </a:xfrm>
          <a:prstGeom prst="rect">
            <a:avLst/>
          </a:prstGeom>
          <a:noFill/>
          <a:ln>
            <a:noFill/>
          </a:ln>
        </p:spPr>
        <p:txBody>
          <a:bodyPr wrap="square" lIns="71425" tIns="71425" rIns="71425" bIns="71425" anchor="ctr" anchorCtr="0">
            <a:noAutofit/>
          </a:bodyPr>
          <a:lstStyle/>
          <a:p>
            <a:pPr marL="1092200" marR="0" lvl="0" indent="-711200" algn="l" rtl="0">
              <a:lnSpc>
                <a:spcPct val="100000"/>
              </a:lnSpc>
              <a:spcBef>
                <a:spcPts val="0"/>
              </a:spcBef>
              <a:spcAft>
                <a:spcPts val="0"/>
              </a:spcAft>
              <a:buClr>
                <a:srgbClr val="000000"/>
              </a:buClr>
              <a:buSzPct val="171000"/>
              <a:buFont typeface="Gill Sans"/>
              <a:buNone/>
            </a:pPr>
            <a:endParaRPr sz="5600" b="0" i="0" u="none" strike="noStrike" cap="non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5" name="Shape 101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Softmax function</a:t>
            </a:r>
          </a:p>
        </p:txBody>
      </p:sp>
      <p:sp>
        <p:nvSpPr>
          <p:cNvPr id="1016" name="Shape 1016"/>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3"/>
              </a:rPr>
              <a:t>https://www.udacity.com/course/viewer#!/c-ud730/l-6370362152/m-6379811817</a:t>
            </a:r>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6400">
                <a:solidFill>
                  <a:schemeClr val="dk1"/>
                </a:solidFill>
                <a:highlight>
                  <a:srgbClr val="FFFFFF"/>
                </a:highlight>
                <a:latin typeface="Consolas"/>
                <a:ea typeface="Consolas"/>
                <a:cs typeface="Consolas"/>
                <a:sym typeface="Consolas"/>
              </a:rPr>
              <a:t>tf.matmul(X,W)+b</a:t>
            </a:r>
          </a:p>
        </p:txBody>
      </p:sp>
      <p:sp>
        <p:nvSpPr>
          <p:cNvPr id="1025" name="Shape 1025"/>
          <p:cNvSpPr txBox="1"/>
          <p:nvPr/>
        </p:nvSpPr>
        <p:spPr>
          <a:xfrm>
            <a:off x="3437933" y="376267"/>
            <a:ext cx="20334300" cy="23745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6400">
                <a:solidFill>
                  <a:schemeClr val="dk1"/>
                </a:solidFill>
                <a:highlight>
                  <a:srgbClr val="FFE4FF"/>
                </a:highlight>
                <a:latin typeface="Consolas"/>
                <a:ea typeface="Consolas"/>
                <a:cs typeface="Consolas"/>
                <a:sym typeface="Consolas"/>
              </a:rPr>
              <a:t>hypothesis</a:t>
            </a:r>
            <a:r>
              <a:rPr lang="en-US" sz="6400">
                <a:solidFill>
                  <a:schemeClr val="dk1"/>
                </a:solidFill>
                <a:highlight>
                  <a:srgbClr val="FFFFFF"/>
                </a:highlight>
                <a:latin typeface="Consolas"/>
                <a:ea typeface="Consolas"/>
                <a:cs typeface="Consolas"/>
                <a:sym typeface="Consolas"/>
              </a:rPr>
              <a:t> = tf.nn.</a:t>
            </a:r>
            <a:r>
              <a:rPr lang="en-US" sz="6400" b="1">
                <a:solidFill>
                  <a:schemeClr val="dk1"/>
                </a:solidFill>
                <a:highlight>
                  <a:srgbClr val="FFFFFF"/>
                </a:highlight>
                <a:latin typeface="Consolas"/>
                <a:ea typeface="Consolas"/>
                <a:cs typeface="Consolas"/>
                <a:sym typeface="Consolas"/>
              </a:rPr>
              <a:t>softmax</a:t>
            </a:r>
            <a:r>
              <a:rPr lang="en-US" sz="6400">
                <a:solidFill>
                  <a:schemeClr val="dk1"/>
                </a:solidFill>
                <a:highlight>
                  <a:srgbClr val="FFFFFF"/>
                </a:highlight>
                <a:latin typeface="Consolas"/>
                <a:ea typeface="Consolas"/>
                <a:cs typeface="Consolas"/>
                <a:sym typeface="Consolas"/>
              </a:rPr>
              <a:t>(tf.matmul(X,W)+b)</a:t>
            </a: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4"/>
              </a:rPr>
              <a:t>https://www.udacity.com/course/viewer#!/c-ud730/l-6370362152/m-6379811817</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Shape 1032"/>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Cost function: cross entropy</a:t>
            </a:r>
          </a:p>
        </p:txBody>
      </p:sp>
      <p:sp>
        <p:nvSpPr>
          <p:cNvPr id="1033" name="Shape 1033"/>
          <p:cNvSpPr txBox="1"/>
          <p:nvPr/>
        </p:nvSpPr>
        <p:spPr>
          <a:xfrm>
            <a:off x="289600" y="8848533"/>
            <a:ext cx="23804700" cy="30849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i="1">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700">
                <a:solidFill>
                  <a:schemeClr val="dk1"/>
                </a:solidFill>
                <a:highlight>
                  <a:srgbClr val="FFFFFF"/>
                </a:highlight>
                <a:latin typeface="Consolas"/>
                <a:ea typeface="Consolas"/>
                <a:cs typeface="Consolas"/>
                <a:sym typeface="Consolas"/>
              </a:rPr>
              <a:t>cost = tf.reduce_mean(-tf.reduce_sum(Y * tf.log(hypothesis), </a:t>
            </a:r>
            <a:r>
              <a:rPr lang="en-US" sz="3700">
                <a:solidFill>
                  <a:srgbClr val="660099"/>
                </a:solidFill>
                <a:highlight>
                  <a:srgbClr val="FFFFFF"/>
                </a:highlight>
                <a:latin typeface="Consolas"/>
                <a:ea typeface="Consolas"/>
                <a:cs typeface="Consolas"/>
                <a:sym typeface="Consolas"/>
              </a:rPr>
              <a:t>axis</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0.1</a:t>
            </a:r>
            <a:r>
              <a:rPr lang="en-US" sz="3700">
                <a:solidFill>
                  <a:schemeClr val="dk1"/>
                </a:solidFill>
                <a:highlight>
                  <a:srgbClr val="FFFFFF"/>
                </a:highlight>
                <a:latin typeface="Consolas"/>
                <a:ea typeface="Consolas"/>
                <a:cs typeface="Consolas"/>
                <a:sym typeface="Consolas"/>
              </a:rPr>
              <a:t>).minimize(cost)</a:t>
            </a: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5"/>
              </a:rPr>
              <a:t>https://www.udacity.com/course/viewer#!/c-ud730/l-6370362152/m-6379811817</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Cost function: cross entropy</a:t>
            </a:r>
          </a:p>
        </p:txBody>
      </p:sp>
      <p:sp>
        <p:nvSpPr>
          <p:cNvPr id="1042" name="Shape 1042"/>
          <p:cNvSpPr txBox="1"/>
          <p:nvPr/>
        </p:nvSpPr>
        <p:spPr>
          <a:xfrm>
            <a:off x="289600" y="3960627"/>
            <a:ext cx="23804700" cy="8562600"/>
          </a:xfrm>
          <a:prstGeom prst="rect">
            <a:avLst/>
          </a:prstGeom>
          <a:noFill/>
          <a:ln>
            <a:noFill/>
          </a:ln>
        </p:spPr>
        <p:txBody>
          <a:bodyPr wrap="square" lIns="243800" tIns="243800" rIns="243800" bIns="243800" anchor="ctr" anchorCtr="0">
            <a:noAutofit/>
          </a:bodyPr>
          <a:lstStyle/>
          <a:p>
            <a:pPr lvl="0">
              <a:spcBef>
                <a:spcPts val="0"/>
              </a:spcBef>
              <a:buClr>
                <a:schemeClr val="dk1"/>
              </a:buClr>
              <a:buSzPct val="25000"/>
              <a:buFont typeface="Arial"/>
              <a:buNone/>
            </a:pPr>
            <a:r>
              <a:rPr lang="en-US" sz="4800">
                <a:solidFill>
                  <a:schemeClr val="dk1"/>
                </a:solidFill>
                <a:highlight>
                  <a:srgbClr val="FFE4FF"/>
                </a:highlight>
                <a:latin typeface="Consolas"/>
                <a:ea typeface="Consolas"/>
                <a:cs typeface="Consolas"/>
                <a:sym typeface="Consolas"/>
              </a:rPr>
              <a:t>hypothesis</a:t>
            </a:r>
            <a:r>
              <a:rPr lang="en-US" sz="4800">
                <a:solidFill>
                  <a:schemeClr val="dk1"/>
                </a:solidFill>
                <a:latin typeface="Consolas"/>
                <a:ea typeface="Consolas"/>
                <a:cs typeface="Consolas"/>
                <a:sym typeface="Consolas"/>
              </a:rPr>
              <a:t> = tf.nn.</a:t>
            </a:r>
            <a:r>
              <a:rPr lang="en-US" sz="4800" b="1">
                <a:solidFill>
                  <a:schemeClr val="dk1"/>
                </a:solidFill>
                <a:latin typeface="Consolas"/>
                <a:ea typeface="Consolas"/>
                <a:cs typeface="Consolas"/>
                <a:sym typeface="Consolas"/>
              </a:rPr>
              <a:t>softmax</a:t>
            </a:r>
            <a:r>
              <a:rPr lang="en-US" sz="4800">
                <a:solidFill>
                  <a:schemeClr val="dk1"/>
                </a:solidFill>
                <a:latin typeface="Consolas"/>
                <a:ea typeface="Consolas"/>
                <a:cs typeface="Consolas"/>
                <a:sym typeface="Consolas"/>
              </a:rPr>
              <a:t>(tf.matmul(X,W)+b)</a:t>
            </a:r>
          </a:p>
          <a:p>
            <a:pPr lvl="0">
              <a:spcBef>
                <a:spcPts val="0"/>
              </a:spcBef>
              <a:buNone/>
            </a:pPr>
            <a:endParaRPr sz="4800" i="1">
              <a:solidFill>
                <a:srgbClr val="808080"/>
              </a:solidFill>
              <a:highlight>
                <a:srgbClr val="FFFFFF"/>
              </a:highlight>
              <a:latin typeface="Consolas"/>
              <a:ea typeface="Consolas"/>
              <a:cs typeface="Consolas"/>
              <a:sym typeface="Consolas"/>
            </a:endParaRPr>
          </a:p>
          <a:p>
            <a:pPr lvl="0" rtl="0">
              <a:spcBef>
                <a:spcPts val="0"/>
              </a:spcBef>
              <a:buNone/>
            </a:pPr>
            <a:r>
              <a:rPr lang="en-US" sz="4800" i="1">
                <a:solidFill>
                  <a:srgbClr val="808080"/>
                </a:solidFill>
                <a:highlight>
                  <a:srgbClr val="FFFFFF"/>
                </a:highlight>
                <a:latin typeface="Consolas"/>
                <a:ea typeface="Consolas"/>
                <a:cs typeface="Consolas"/>
                <a:sym typeface="Consolas"/>
              </a:rPr>
              <a:t># Cross entropy cost/loss</a:t>
            </a:r>
          </a:p>
          <a:p>
            <a:pPr lvl="0">
              <a:spcBef>
                <a:spcPts val="0"/>
              </a:spcBef>
              <a:buNone/>
            </a:pPr>
            <a:r>
              <a:rPr lang="en-US" sz="4800">
                <a:solidFill>
                  <a:schemeClr val="dk1"/>
                </a:solidFill>
                <a:highlight>
                  <a:srgbClr val="FFFFFF"/>
                </a:highlight>
                <a:latin typeface="Consolas"/>
                <a:ea typeface="Consolas"/>
                <a:cs typeface="Consolas"/>
                <a:sym typeface="Consolas"/>
              </a:rPr>
              <a:t>cost = tf.reduce_mean</a:t>
            </a:r>
          </a:p>
          <a:p>
            <a:pPr lvl="0" rtl="0">
              <a:spcBef>
                <a:spcPts val="0"/>
              </a:spcBef>
              <a:buNone/>
            </a:pPr>
            <a:r>
              <a:rPr lang="en-US" sz="4800">
                <a:solidFill>
                  <a:schemeClr val="dk1"/>
                </a:solidFill>
                <a:highlight>
                  <a:srgbClr val="FFFFFF"/>
                </a:highlight>
                <a:latin typeface="Consolas"/>
                <a:ea typeface="Consolas"/>
                <a:cs typeface="Consolas"/>
                <a:sym typeface="Consolas"/>
              </a:rPr>
              <a:t>       (-tf.reduce_sum(Y * tf.log(hypothesis), </a:t>
            </a:r>
            <a:r>
              <a:rPr lang="en-US" sz="4800">
                <a:solidFill>
                  <a:srgbClr val="660099"/>
                </a:solidFill>
                <a:highlight>
                  <a:srgbClr val="FFFFFF"/>
                </a:highlight>
                <a:latin typeface="Consolas"/>
                <a:ea typeface="Consolas"/>
                <a:cs typeface="Consolas"/>
                <a:sym typeface="Consolas"/>
              </a:rPr>
              <a:t>axis</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1</a:t>
            </a:r>
            <a:r>
              <a:rPr lang="en-US" sz="4800">
                <a:solidFill>
                  <a:schemeClr val="dk1"/>
                </a:solidFill>
                <a:highlight>
                  <a:srgbClr val="FFFFFF"/>
                </a:highlight>
                <a:latin typeface="Consolas"/>
                <a:ea typeface="Consolas"/>
                <a:cs typeface="Consolas"/>
                <a:sym typeface="Consolas"/>
              </a:rPr>
              <a:t>))</a:t>
            </a:r>
          </a:p>
          <a:p>
            <a:pPr lvl="0" rtl="0">
              <a:spcBef>
                <a:spcPts val="0"/>
              </a:spcBef>
              <a:buNone/>
            </a:pPr>
            <a:endParaRPr sz="4800">
              <a:solidFill>
                <a:schemeClr val="dk1"/>
              </a:solidFill>
              <a:highlight>
                <a:srgbClr val="FFFFFF"/>
              </a:highlight>
              <a:latin typeface="Consolas"/>
              <a:ea typeface="Consolas"/>
              <a:cs typeface="Consolas"/>
              <a:sym typeface="Consolas"/>
            </a:endParaRPr>
          </a:p>
          <a:p>
            <a:pPr lvl="0">
              <a:spcBef>
                <a:spcPts val="0"/>
              </a:spcBef>
              <a:buNone/>
            </a:pPr>
            <a:r>
              <a:rPr lang="en-US" sz="4800">
                <a:solidFill>
                  <a:schemeClr val="dk1"/>
                </a:solidFill>
                <a:highlight>
                  <a:srgbClr val="FFFFFF"/>
                </a:highlight>
                <a:latin typeface="Consolas"/>
                <a:ea typeface="Consolas"/>
                <a:cs typeface="Consolas"/>
                <a:sym typeface="Consolas"/>
              </a:rPr>
              <a:t>optimizer = tf.train.GradientDescentOptimizer(</a:t>
            </a:r>
            <a:r>
              <a:rPr lang="en-US" sz="4800">
                <a:solidFill>
                  <a:srgbClr val="660099"/>
                </a:solidFill>
                <a:highlight>
                  <a:srgbClr val="FFFFFF"/>
                </a:highlight>
                <a:latin typeface="Consolas"/>
                <a:ea typeface="Consolas"/>
                <a:cs typeface="Consolas"/>
                <a:sym typeface="Consolas"/>
              </a:rPr>
              <a:t>learning_rate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0.1</a:t>
            </a:r>
            <a:r>
              <a:rPr lang="en-US" sz="4800">
                <a:solidFill>
                  <a:schemeClr val="dk1"/>
                </a:solidFill>
                <a:highlight>
                  <a:srgbClr val="FFFFFF"/>
                </a:highlight>
                <a:latin typeface="Consolas"/>
                <a:ea typeface="Consolas"/>
                <a:cs typeface="Consolas"/>
                <a:sym typeface="Consolas"/>
              </a:rPr>
              <a:t>).</a:t>
            </a:r>
          </a:p>
          <a:p>
            <a:pPr lvl="0" rtl="0">
              <a:spcBef>
                <a:spcPts val="0"/>
              </a:spcBef>
              <a:buNone/>
            </a:pPr>
            <a:r>
              <a:rPr lang="en-US" sz="4800">
                <a:solidFill>
                  <a:schemeClr val="dk1"/>
                </a:solidFill>
                <a:highlight>
                  <a:srgbClr val="FFFFFF"/>
                </a:highlight>
                <a:latin typeface="Consolas"/>
                <a:ea typeface="Consolas"/>
                <a:cs typeface="Consolas"/>
                <a:sym typeface="Consolas"/>
              </a:rPr>
              <a:t>           minimize(cost)</a:t>
            </a:r>
          </a:p>
        </p:txBody>
      </p:sp>
      <p:sp>
        <p:nvSpPr>
          <p:cNvPr id="1043" name="Shape 1043"/>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3"/>
              </a:rPr>
              <a:t>https://www.udacity.com/course/viewer#!/c-ud730/l-6370362152/m-6379811817</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wrap="square" lIns="243800" tIns="243800" rIns="243800" bIns="243800" anchor="ctr" anchorCtr="0">
            <a:noAutofit/>
          </a:bodyPr>
          <a:lstStyle/>
          <a:p>
            <a:pPr lvl="0" rtl="0">
              <a:spcBef>
                <a:spcPts val="0"/>
              </a:spcBef>
              <a:buNone/>
            </a:pPr>
            <a:r>
              <a:rPr lang="en-US" sz="3200">
                <a:solidFill>
                  <a:schemeClr val="dk1"/>
                </a:solidFill>
                <a:highlight>
                  <a:srgbClr val="FF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y_data =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X = tf.placeholder(</a:t>
            </a:r>
            <a:r>
              <a:rPr lang="en-US" sz="3200" b="1">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Y = tf.placeholder(</a:t>
            </a:r>
            <a:r>
              <a:rPr lang="en-US" sz="3200" b="1">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nb_classes = </a:t>
            </a:r>
            <a:r>
              <a:rPr lang="en-US" sz="3200">
                <a:solidFill>
                  <a:srgbClr val="0000FF"/>
                </a:solidFill>
                <a:highlight>
                  <a:srgbClr val="FFFFFF"/>
                </a:highlight>
                <a:latin typeface="Consolas"/>
                <a:ea typeface="Consolas"/>
                <a:cs typeface="Consolas"/>
                <a:sym typeface="Consolas"/>
              </a:rPr>
              <a:t>3</a:t>
            </a:r>
          </a:p>
          <a:p>
            <a:pPr lvl="0" rtl="0">
              <a:spcBef>
                <a:spcPts val="0"/>
              </a:spcBef>
              <a:buNone/>
            </a:pPr>
            <a:endParaRPr sz="3200">
              <a:solidFill>
                <a:srgbClr val="0000FF"/>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W = tf.Variable(tf.random_normal([</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'weight'</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b = tf.Variable(tf.random_normal([nb_classes]),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'bias'</a:t>
            </a:r>
            <a:r>
              <a:rPr lang="en-US" sz="3200">
                <a:solidFill>
                  <a:schemeClr val="dk1"/>
                </a:solidFill>
                <a:highlight>
                  <a:srgbClr val="FFFFFF"/>
                </a:highlight>
                <a:latin typeface="Consolas"/>
                <a:ea typeface="Consolas"/>
                <a:cs typeface="Consolas"/>
                <a:sym typeface="Consolas"/>
              </a:rPr>
              <a:t>)</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i="1">
                <a:solidFill>
                  <a:srgbClr val="808080"/>
                </a:solidFill>
                <a:highlight>
                  <a:srgbClr val="FFFFFF"/>
                </a:highlight>
                <a:latin typeface="Consolas"/>
                <a:ea typeface="Consolas"/>
                <a:cs typeface="Consolas"/>
                <a:sym typeface="Consolas"/>
              </a:rPr>
              <a:t># tf.nn.softmax computes softmax activations</a:t>
            </a:r>
          </a:p>
          <a:p>
            <a:pPr lvl="0" rtl="0">
              <a:spcBef>
                <a:spcPts val="0"/>
              </a:spcBef>
              <a:buNone/>
            </a:pPr>
            <a:r>
              <a:rPr lang="en-US" sz="3200" i="1">
                <a:solidFill>
                  <a:srgbClr val="808080"/>
                </a:solidFill>
                <a:highlight>
                  <a:srgbClr val="FFFFFF"/>
                </a:highlight>
                <a:latin typeface="Consolas"/>
                <a:ea typeface="Consolas"/>
                <a:cs typeface="Consolas"/>
                <a:sym typeface="Consolas"/>
              </a:rPr>
              <a:t># softmax = exp(logits) / reduce_sum(exp(logits), dim)</a:t>
            </a:r>
          </a:p>
          <a:p>
            <a:pPr lvl="0" rtl="0">
              <a:spcBef>
                <a:spcPts val="0"/>
              </a:spcBef>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i="1">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i="1">
                <a:solidFill>
                  <a:srgbClr val="808080"/>
                </a:solidFill>
                <a:highlight>
                  <a:srgbClr val="FFFFFF"/>
                </a:highlight>
                <a:latin typeface="Consolas"/>
                <a:ea typeface="Consolas"/>
                <a:cs typeface="Consolas"/>
                <a:sym typeface="Consolas"/>
              </a:rPr>
              <a:t># Launch graph</a:t>
            </a:r>
          </a:p>
          <a:p>
            <a:pPr lvl="0" rtl="0">
              <a:spcBef>
                <a:spcPts val="0"/>
              </a:spcBef>
              <a:buNone/>
            </a:pPr>
            <a:r>
              <a:rPr lang="en-US" sz="3200" b="1">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lang="en-US" sz="3200" b="1">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sess.run(tf.global_variables_initializer())</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step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2001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sess.run(optimizer,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if </a:t>
            </a:r>
            <a:r>
              <a:rPr lang="en-US" sz="3200">
                <a:solidFill>
                  <a:schemeClr val="dk1"/>
                </a:solidFill>
                <a:highlight>
                  <a:srgbClr val="FFFFFF"/>
                </a:highlight>
                <a:latin typeface="Consolas"/>
                <a:ea typeface="Consolas"/>
                <a:cs typeface="Consolas"/>
                <a:sym typeface="Consolas"/>
              </a:rPr>
              <a:t>step % </a:t>
            </a:r>
            <a:r>
              <a:rPr lang="en-US" sz="3200">
                <a:solidFill>
                  <a:srgbClr val="0000FF"/>
                </a:solidFill>
                <a:highlight>
                  <a:srgbClr val="FFFFFF"/>
                </a:highlight>
                <a:latin typeface="Consolas"/>
                <a:ea typeface="Consolas"/>
                <a:cs typeface="Consolas"/>
                <a:sym typeface="Consolas"/>
              </a:rPr>
              <a:t>200 </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(step, sess.run(cost,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w="9525" cap="flat" cmpd="sng">
            <a:solidFill>
              <a:srgbClr val="4A86E8"/>
            </a:solidFill>
            <a:prstDash val="solid"/>
            <a:round/>
            <a:headEnd type="none" w="med" len="med"/>
            <a:tailEnd type="none" w="med" len="med"/>
          </a:ln>
        </p:spPr>
      </p:pic>
      <p:sp>
        <p:nvSpPr>
          <p:cNvPr id="1050" name="Shape 1050"/>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Shape 105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Test &amp; one-hot encoding</a:t>
            </a:r>
          </a:p>
        </p:txBody>
      </p:sp>
      <p:sp>
        <p:nvSpPr>
          <p:cNvPr id="1056" name="Shape 1056"/>
          <p:cNvSpPr/>
          <p:nvPr/>
        </p:nvSpPr>
        <p:spPr>
          <a:xfrm>
            <a:off x="14116334" y="2897074"/>
            <a:ext cx="2159100" cy="60897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wrap="square" lIns="243800" tIns="243800" rIns="243800" bIns="243800" anchor="ctr" anchorCtr="0">
            <a:noAutofit/>
          </a:bodyPr>
          <a:lstStyle/>
          <a:p>
            <a:pPr lvl="0" rtl="0">
              <a:spcBef>
                <a:spcPts val="0"/>
              </a:spcBef>
              <a:buNone/>
            </a:pPr>
            <a:r>
              <a:rPr lang="en-US" sz="4000" i="1">
                <a:solidFill>
                  <a:srgbClr val="808080"/>
                </a:solidFill>
                <a:highlight>
                  <a:srgbClr val="FFFFFF"/>
                </a:highlight>
                <a:latin typeface="Consolas"/>
                <a:ea typeface="Consolas"/>
                <a:cs typeface="Consolas"/>
                <a:sym typeface="Consolas"/>
              </a:rPr>
              <a:t># Testing &amp; One-hot encoding</a:t>
            </a:r>
          </a:p>
          <a:p>
            <a:pPr lvl="0" rtl="0">
              <a:spcBef>
                <a:spcPts val="0"/>
              </a:spcBef>
              <a:buNone/>
            </a:pPr>
            <a:r>
              <a:rPr lang="en-US" sz="4000">
                <a:solidFill>
                  <a:schemeClr val="dk1"/>
                </a:solidFill>
                <a:highlight>
                  <a:srgbClr val="FFFFFF"/>
                </a:highlight>
                <a:latin typeface="Consolas"/>
                <a:ea typeface="Consolas"/>
                <a:cs typeface="Consolas"/>
                <a:sym typeface="Consolas"/>
              </a:rPr>
              <a:t>a = sess.run(hypothesis,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9</a:t>
            </a:r>
            <a:r>
              <a:rPr lang="en-US" sz="4000">
                <a:solidFill>
                  <a:schemeClr val="dk1"/>
                </a:solidFill>
                <a:highlight>
                  <a:srgbClr val="FFFFFF"/>
                </a:highlight>
                <a:latin typeface="Consolas"/>
                <a:ea typeface="Consolas"/>
                <a:cs typeface="Consolas"/>
                <a:sym typeface="Consolas"/>
              </a:rPr>
              <a:t>]]})</a:t>
            </a:r>
          </a:p>
          <a:p>
            <a:pPr lvl="0" rtl="0">
              <a:spcBef>
                <a:spcPts val="0"/>
              </a:spcBef>
              <a:buNone/>
            </a:pP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 sess.run(tf.arg_max(a,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p>
          <a:p>
            <a:pPr lvl="0" rtl="0">
              <a:spcBef>
                <a:spcPts val="0"/>
              </a:spcBef>
              <a:buNone/>
            </a:pPr>
            <a:endParaRPr sz="4000">
              <a:solidFill>
                <a:schemeClr val="dk1"/>
              </a:solidFill>
              <a:highlight>
                <a:srgbClr val="FFFFFF"/>
              </a:highlight>
              <a:latin typeface="Consolas"/>
              <a:ea typeface="Consolas"/>
              <a:cs typeface="Consolas"/>
              <a:sym typeface="Consolas"/>
            </a:endParaRPr>
          </a:p>
          <a:p>
            <a:pPr lvl="0" rtl="0">
              <a:spcBef>
                <a:spcPts val="0"/>
              </a:spcBef>
              <a:buNone/>
            </a:pPr>
            <a:endParaRPr sz="400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60" name="Shape 1060"/>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
        <p:nvSpPr>
          <p:cNvPr id="1061" name="Shape 1061"/>
          <p:cNvSpPr txBox="1"/>
          <p:nvPr/>
        </p:nvSpPr>
        <p:spPr>
          <a:xfrm>
            <a:off x="203200" y="6985467"/>
            <a:ext cx="14441700" cy="1374300"/>
          </a:xfrm>
          <a:prstGeom prst="rect">
            <a:avLst/>
          </a:prstGeom>
          <a:noFill/>
          <a:ln>
            <a:noFill/>
          </a:ln>
        </p:spPr>
        <p:txBody>
          <a:bodyPr wrap="square" lIns="243800" tIns="243800" rIns="243800" bIns="243800" anchor="ctr" anchorCtr="0">
            <a:noAutofit/>
          </a:bodyPr>
          <a:lstStyle/>
          <a:p>
            <a:pPr lvl="0" rtl="0">
              <a:spcBef>
                <a:spcPts val="0"/>
              </a:spcBef>
              <a:buNone/>
            </a:pPr>
            <a:r>
              <a:rPr lang="en-US" sz="4000" b="1">
                <a:solidFill>
                  <a:srgbClr val="008080"/>
                </a:solidFill>
              </a:rPr>
              <a:t>[[  1.38904958e-03   9.98601854e-01   9.06129117e-06]] </a:t>
            </a:r>
            <a:r>
              <a:rPr lang="en-US" sz="4000" b="1">
                <a:solidFill>
                  <a:srgbClr val="7F6000"/>
                </a:solidFill>
              </a:rPr>
              <a:t>[1]</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Shape 1066"/>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Test &amp; one-hot encoding</a:t>
            </a:r>
          </a:p>
        </p:txBody>
      </p:sp>
      <p:sp>
        <p:nvSpPr>
          <p:cNvPr id="1067" name="Shape 1067"/>
          <p:cNvSpPr/>
          <p:nvPr/>
        </p:nvSpPr>
        <p:spPr>
          <a:xfrm>
            <a:off x="14116334" y="2897074"/>
            <a:ext cx="2159100" cy="60897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wrap="square" lIns="243800" tIns="243800" rIns="243800" bIns="243800" anchor="ctr" anchorCtr="0">
            <a:noAutofit/>
          </a:bodyPr>
          <a:lstStyle/>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all = sess.run(hypothesis,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7</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9</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4</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a:p>
            <a:pPr lvl="0" rtl="0">
              <a:spcBef>
                <a:spcPts val="0"/>
              </a:spcBef>
              <a:buNone/>
            </a:pP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(all, sess.run(tf.arg_max(all,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p>
        </p:txBody>
      </p:sp>
      <p:sp>
        <p:nvSpPr>
          <p:cNvPr id="1069" name="Shape 1069"/>
          <p:cNvSpPr txBox="1"/>
          <p:nvPr/>
        </p:nvSpPr>
        <p:spPr>
          <a:xfrm>
            <a:off x="965600" y="8050267"/>
            <a:ext cx="21781500" cy="4445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700" b="1">
                <a:solidFill>
                  <a:srgbClr val="008080"/>
                </a:solidFill>
                <a:highlight>
                  <a:srgbClr val="FFFFFF"/>
                </a:highlight>
              </a:rPr>
              <a:t>[[  1.38904958e-03   9.98601854e-01   9.06129117e-06]</a:t>
            </a:r>
          </a:p>
          <a:p>
            <a:pPr lvl="0" rtl="0">
              <a:spcBef>
                <a:spcPts val="0"/>
              </a:spcBef>
              <a:buNone/>
            </a:pPr>
            <a:r>
              <a:rPr lang="en-US" sz="3700" b="1">
                <a:solidFill>
                  <a:srgbClr val="008080"/>
                </a:solidFill>
                <a:highlight>
                  <a:srgbClr val="FFFFFF"/>
                </a:highlight>
              </a:rPr>
              <a:t>[  9.31192040e-01   6.29020557e-02   5.90589503e-03]</a:t>
            </a:r>
          </a:p>
          <a:p>
            <a:pPr lvl="0" rtl="0">
              <a:spcBef>
                <a:spcPts val="0"/>
              </a:spcBef>
              <a:buNone/>
            </a:pPr>
            <a:r>
              <a:rPr lang="en-US" sz="3700" b="1">
                <a:solidFill>
                  <a:srgbClr val="008080"/>
                </a:solidFill>
                <a:highlight>
                  <a:srgbClr val="FFFFFF"/>
                </a:highlight>
              </a:rPr>
              <a:t>[  1.27327668e-08   3.34112905e-04   9.99665856e-01]] </a:t>
            </a:r>
          </a:p>
          <a:p>
            <a:pPr lvl="0" rtl="0">
              <a:spcBef>
                <a:spcPts val="0"/>
              </a:spcBef>
              <a:buNone/>
            </a:pPr>
            <a:endParaRPr sz="3700" b="1">
              <a:solidFill>
                <a:srgbClr val="008080"/>
              </a:solidFill>
              <a:highlight>
                <a:srgbClr val="FFFFFF"/>
              </a:highlight>
            </a:endParaRPr>
          </a:p>
          <a:p>
            <a:pPr lvl="0" rtl="0">
              <a:spcBef>
                <a:spcPts val="0"/>
              </a:spcBef>
              <a:buNone/>
            </a:pPr>
            <a:r>
              <a:rPr lang="en-US" sz="6400" b="1">
                <a:solidFill>
                  <a:srgbClr val="7F6000"/>
                </a:solidFill>
                <a:highlight>
                  <a:srgbClr val="FFFFFF"/>
                </a:highlight>
              </a:rPr>
              <a:t>[1 0 2]</a:t>
            </a:r>
          </a:p>
        </p:txBody>
      </p:sp>
      <p:sp>
        <p:nvSpPr>
          <p:cNvPr id="1070" name="Shape 1070"/>
          <p:cNvSpPr txBox="1"/>
          <p:nvPr/>
        </p:nvSpPr>
        <p:spPr>
          <a:xfrm>
            <a:off x="965600" y="3100267"/>
            <a:ext cx="15072900" cy="968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71" name="Shape 1071"/>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https://github.com/hunkim/DeepLearningZeroToAll/blob/master/lab-06-1-softmax_classifier.py</a:t>
            </a:r>
            <a:r>
              <a:rPr lang="en-US" sz="2900"/>
              <a:t> </a:t>
            </a: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5404</Words>
  <Application>Microsoft Office PowerPoint</Application>
  <PresentationFormat>自定义</PresentationFormat>
  <Paragraphs>954</Paragraphs>
  <Slides>125</Slides>
  <Notes>125</Notes>
  <HiddenSlides>0</HiddenSlides>
  <MMClips>0</MMClips>
  <ScaleCrop>false</ScaleCrop>
  <HeadingPairs>
    <vt:vector size="6" baseType="variant">
      <vt:variant>
        <vt:lpstr>已用的字体</vt:lpstr>
      </vt:variant>
      <vt:variant>
        <vt:i4>8</vt:i4>
      </vt:variant>
      <vt:variant>
        <vt:lpstr>主题</vt:lpstr>
      </vt:variant>
      <vt:variant>
        <vt:i4>4</vt:i4>
      </vt:variant>
      <vt:variant>
        <vt:lpstr>幻灯片标题</vt:lpstr>
      </vt:variant>
      <vt:variant>
        <vt:i4>125</vt:i4>
      </vt:variant>
    </vt:vector>
  </HeadingPairs>
  <TitlesOfParts>
    <vt:vector size="137" baseType="lpstr">
      <vt:lpstr>Arial</vt:lpstr>
      <vt:lpstr>Consolas</vt:lpstr>
      <vt:lpstr>Gill Sans</vt:lpstr>
      <vt:lpstr>Calibri</vt:lpstr>
      <vt:lpstr>Helvetica Light</vt:lpstr>
      <vt:lpstr>Helvetica Neue</vt:lpstr>
      <vt:lpstr>Helvetica Neue Light</vt:lpstr>
      <vt:lpstr>Noto Sans Symbols</vt:lpstr>
      <vt:lpstr>White</vt:lpstr>
      <vt:lpstr>White</vt:lpstr>
      <vt:lpstr>White</vt:lpstr>
      <vt:lpstr>White</vt:lpstr>
      <vt:lpstr>TensorFlow @UST</vt:lpstr>
      <vt:lpstr>Gifts from Google and Line</vt:lpstr>
      <vt:lpstr>TensorFlow @UST</vt:lpstr>
      <vt:lpstr>Shocking IT NEWS last years?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Machine Learning is  Already Affecting Your World</vt:lpstr>
      <vt:lpstr>PowerPoint 演示文稿</vt:lpstr>
      <vt:lpstr>PowerPoint 演示文稿</vt:lpstr>
      <vt:lpstr>Google Neural Machine Translation (Sep 2016)</vt:lpstr>
      <vt:lpstr>PowerPoint 演示文稿</vt:lpstr>
      <vt:lpstr>PowerPoint 演示文稿</vt:lpstr>
      <vt:lpstr>Smart Reply: Promising results  Seen 78%, Used 31.9%</vt:lpstr>
      <vt:lpstr>PowerPoint 演示文稿</vt:lpstr>
      <vt:lpstr>PowerPoint 演示文稿</vt:lpstr>
      <vt:lpstr>Rule based programming VS data driven learning</vt:lpstr>
      <vt:lpstr>How can we develop?</vt:lpstr>
      <vt:lpstr>PowerPoint 演示文稿</vt:lpstr>
      <vt:lpstr>Smart Reply: Promising results  Seen 78%, Used 31.9%</vt:lpstr>
      <vt:lpstr>Rule based programming VS data driven learning</vt:lpstr>
      <vt:lpstr>PowerPoint 演示文稿</vt:lpstr>
      <vt:lpstr>PowerPoint 演示文稿</vt:lpstr>
      <vt:lpstr>TensorFlow</vt:lpstr>
      <vt:lpstr>PowerPoint 演示文稿</vt:lpstr>
      <vt:lpstr>PowerPoint 演示文稿</vt:lpstr>
      <vt:lpstr>TensorFlow</vt:lpstr>
      <vt:lpstr>What is a Data Flow Graph?</vt:lpstr>
      <vt:lpstr>Installing TensorFlow</vt:lpstr>
      <vt:lpstr>Check installation and version</vt:lpstr>
      <vt:lpstr>TensorFlow Hello World!</vt:lpstr>
      <vt:lpstr>Computational Graph</vt:lpstr>
      <vt:lpstr>TensorFlow Mechanics </vt:lpstr>
      <vt:lpstr>Computational Graph</vt:lpstr>
      <vt:lpstr>Placeholder </vt:lpstr>
      <vt:lpstr>TensorFlow Mechanics </vt:lpstr>
      <vt:lpstr>Everything is Tensor</vt:lpstr>
      <vt:lpstr>Tensor Ranks, Shapes, and Types</vt:lpstr>
      <vt:lpstr>Tensor Ranks, Shapes, and Types</vt:lpstr>
      <vt:lpstr>Tensor Ranks, Shapes, and Types</vt:lpstr>
      <vt:lpstr>TensorFlow Mechanics </vt:lpstr>
      <vt:lpstr>Machine Learning Basics</vt:lpstr>
      <vt:lpstr>Regression</vt:lpstr>
      <vt:lpstr>Predicting exam score: regression</vt:lpstr>
      <vt:lpstr>Regression (data)</vt:lpstr>
      <vt:lpstr>Regression (presentation)</vt:lpstr>
      <vt:lpstr>(Linear) Hypothesis</vt:lpstr>
      <vt:lpstr>(Linear) Hypothesis</vt:lpstr>
      <vt:lpstr>Which hypothesis is better?</vt:lpstr>
      <vt:lpstr>Which hypothesis is better?</vt:lpstr>
      <vt:lpstr>Cost function</vt:lpstr>
      <vt:lpstr>Cost function</vt:lpstr>
      <vt:lpstr>Cost function</vt:lpstr>
      <vt:lpstr>Simplified hypothesis in TF</vt:lpstr>
      <vt:lpstr>Goal: Minimize cost</vt:lpstr>
      <vt:lpstr>What cost(W) looks like?</vt:lpstr>
      <vt:lpstr>What cost(W) looks like?</vt:lpstr>
      <vt:lpstr>What cost(W) looks like?</vt:lpstr>
      <vt:lpstr>How to minimize cost?</vt:lpstr>
      <vt:lpstr>Formal definition</vt:lpstr>
      <vt:lpstr>Gradient descent algorithm in TF</vt:lpstr>
      <vt:lpstr>TensorFlow Mechanics </vt:lpstr>
      <vt:lpstr>Build graph using TF operations</vt:lpstr>
      <vt:lpstr>Build graph using TF operations</vt:lpstr>
      <vt:lpstr>Run/update graph and get results</vt:lpstr>
      <vt:lpstr>PowerPoint 演示文稿</vt:lpstr>
      <vt:lpstr>Placeholders </vt:lpstr>
      <vt:lpstr>Placeholders </vt:lpstr>
      <vt:lpstr>PowerPoint 演示文稿</vt:lpstr>
      <vt:lpstr>PowerPoint 演示文稿</vt:lpstr>
      <vt:lpstr>TensorFlow Mechanics </vt:lpstr>
      <vt:lpstr>Machine Learning Basics</vt:lpstr>
      <vt:lpstr>Classification</vt:lpstr>
      <vt:lpstr>Linear Regression Hypothesis </vt:lpstr>
      <vt:lpstr>PowerPoint 演示文稿</vt:lpstr>
      <vt:lpstr>Logistic Regression </vt:lpstr>
      <vt:lpstr>Logistic Classification in TF</vt:lpstr>
      <vt:lpstr>Training Data</vt:lpstr>
      <vt:lpstr>PowerPoint 演示文稿</vt:lpstr>
      <vt:lpstr>Train the model</vt:lpstr>
      <vt:lpstr>PowerPoint 演示文稿</vt:lpstr>
      <vt:lpstr>Classifying diabetes</vt:lpstr>
      <vt:lpstr>PowerPoint 演示文稿</vt:lpstr>
      <vt:lpstr>Machine Learning Basics</vt:lpstr>
      <vt:lpstr>Multiple labels (a, b, c)</vt:lpstr>
      <vt:lpstr>Softmax function</vt:lpstr>
      <vt:lpstr>PowerPoint 演示文稿</vt:lpstr>
      <vt:lpstr>Cost function: cross entropy</vt:lpstr>
      <vt:lpstr>Cost function: cross entropy</vt:lpstr>
      <vt:lpstr>PowerPoint 演示文稿</vt:lpstr>
      <vt:lpstr>Test &amp; one-hot encoding</vt:lpstr>
      <vt:lpstr>Test &amp; one-hot encoding</vt:lpstr>
      <vt:lpstr>MNIST Dataset </vt:lpstr>
      <vt:lpstr>28x28x1 image</vt:lpstr>
      <vt:lpstr>MNIST Dataset </vt:lpstr>
      <vt:lpstr>Reading data and set variables</vt:lpstr>
      <vt:lpstr>Softmax!</vt:lpstr>
      <vt:lpstr>Training epoch/batch</vt:lpstr>
      <vt:lpstr>Training epoch/batch</vt:lpstr>
      <vt:lpstr>Training epoch/batch</vt:lpstr>
      <vt:lpstr>Report results on test dataset</vt:lpstr>
      <vt:lpstr>PowerPoint 演示文稿</vt:lpstr>
      <vt:lpstr>Sample image show and prediction</vt:lpstr>
      <vt:lpstr>Machine Learning Basics</vt:lpstr>
      <vt:lpstr>Neural Net</vt:lpstr>
      <vt:lpstr>PowerPoint 演示文稿</vt:lpstr>
      <vt:lpstr>PowerPoint 演示文稿</vt:lpstr>
      <vt:lpstr>Wide &amp; Deep</vt:lpstr>
      <vt:lpstr>PowerPoint 演示文稿</vt:lpstr>
      <vt:lpstr>Homework</vt:lpstr>
      <vt:lpstr>PowerPoint 演示文稿</vt:lpstr>
      <vt:lpstr>PowerPoint 演示文稿</vt:lpstr>
      <vt:lpstr>PowerPoint 演示文稿</vt:lpstr>
      <vt:lpstr>How to minimize cost?</vt:lpstr>
      <vt:lpstr>Formal definition</vt:lpstr>
      <vt:lpstr>Formal definition</vt:lpstr>
      <vt:lpstr>PowerPoint 演示文稿</vt:lpstr>
      <vt:lpstr>Gradient descent algorithm</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@UST</dc:title>
  <cp:lastModifiedBy>admin</cp:lastModifiedBy>
  <cp:revision>2</cp:revision>
  <dcterms:modified xsi:type="dcterms:W3CDTF">2018-08-03T10:02:05Z</dcterms:modified>
</cp:coreProperties>
</file>